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87" r:id="rId3"/>
    <p:sldId id="288" r:id="rId4"/>
    <p:sldId id="289" r:id="rId5"/>
    <p:sldId id="295" r:id="rId6"/>
    <p:sldId id="296" r:id="rId7"/>
    <p:sldId id="270" r:id="rId8"/>
    <p:sldId id="306" r:id="rId9"/>
    <p:sldId id="291" r:id="rId10"/>
    <p:sldId id="260" r:id="rId11"/>
    <p:sldId id="261" r:id="rId12"/>
    <p:sldId id="262" r:id="rId13"/>
    <p:sldId id="263" r:id="rId14"/>
    <p:sldId id="264" r:id="rId15"/>
    <p:sldId id="266" r:id="rId16"/>
    <p:sldId id="268" r:id="rId17"/>
    <p:sldId id="269" r:id="rId18"/>
    <p:sldId id="271" r:id="rId19"/>
    <p:sldId id="272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73" r:id="rId33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ga" initials="A" lastIdx="1" clrIdx="0">
    <p:extLst>
      <p:ext uri="{19B8F6BF-5375-455C-9EA6-DF929625EA0E}">
        <p15:presenceInfo xmlns:p15="http://schemas.microsoft.com/office/powerpoint/2012/main" userId="Ang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233"/>
    <a:srgbClr val="6CAA4D"/>
    <a:srgbClr val="FDCE16"/>
    <a:srgbClr val="205398"/>
    <a:srgbClr val="52623C"/>
    <a:srgbClr val="7F5A29"/>
    <a:srgbClr val="D6981C"/>
    <a:srgbClr val="DF4534"/>
    <a:srgbClr val="5B8841"/>
    <a:srgbClr val="286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Rakor%202020\Mahasiswa%20Terdafta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Rakor%202020\Mahasiswa%20Terdafta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D"/>
              <a:t>Jenjang Program Studi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8629407850964737E-2"/>
                  <c:y val="-4.4253546791617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9E-4202-B515-D8F6A9AC95C4}"/>
                </c:ext>
              </c:extLst>
            </c:dLbl>
            <c:dLbl>
              <c:idx val="1"/>
              <c:layout>
                <c:manualLayout>
                  <c:x val="2.3952095808383134E-2"/>
                  <c:y val="-3.123779773525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9E-4202-B515-D8F6A9AC95C4}"/>
                </c:ext>
              </c:extLst>
            </c:dLbl>
            <c:dLbl>
              <c:idx val="2"/>
              <c:layout>
                <c:manualLayout>
                  <c:x val="2.927478376580173E-2"/>
                  <c:y val="-4.165039698034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9E-4202-B515-D8F6A9AC9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Sheet3!$B$8:$B$10</c:f>
              <c:strCache>
                <c:ptCount val="3"/>
                <c:pt idx="0">
                  <c:v>S3</c:v>
                </c:pt>
                <c:pt idx="1">
                  <c:v>S2</c:v>
                </c:pt>
                <c:pt idx="2">
                  <c:v>Profesi</c:v>
                </c:pt>
              </c:strCache>
            </c:strRef>
          </c:cat>
          <c:val>
            <c:numRef>
              <c:f>Sheet3!$C$8:$C$10</c:f>
              <c:numCache>
                <c:formatCode>#,##0</c:formatCode>
                <c:ptCount val="3"/>
                <c:pt idx="0" formatCode="General">
                  <c:v>378</c:v>
                </c:pt>
                <c:pt idx="1">
                  <c:v>2830</c:v>
                </c:pt>
                <c:pt idx="2" formatCode="General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19E-4202-B515-D8F6A9AC95C4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262142381902861E-2"/>
                  <c:y val="-3.3840947546531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9E-4202-B515-D8F6A9AC95C4}"/>
                </c:ext>
              </c:extLst>
            </c:dLbl>
            <c:dLbl>
              <c:idx val="1"/>
              <c:layout>
                <c:manualLayout>
                  <c:x val="2.5282767797737856E-2"/>
                  <c:y val="-3.1237797735259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9E-4202-B515-D8F6A9AC95C4}"/>
                </c:ext>
              </c:extLst>
            </c:dLbl>
            <c:dLbl>
              <c:idx val="2"/>
              <c:layout>
                <c:manualLayout>
                  <c:x val="1.5968063872255488E-2"/>
                  <c:y val="-6.641691058251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9E-4202-B515-D8F6A9AC9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Sheet3!$B$8:$B$10</c:f>
              <c:strCache>
                <c:ptCount val="3"/>
                <c:pt idx="0">
                  <c:v>S3</c:v>
                </c:pt>
                <c:pt idx="1">
                  <c:v>S2</c:v>
                </c:pt>
                <c:pt idx="2">
                  <c:v>Profesi</c:v>
                </c:pt>
              </c:strCache>
            </c:strRef>
          </c:cat>
          <c:val>
            <c:numRef>
              <c:f>Sheet3!$D$8:$D$10</c:f>
              <c:numCache>
                <c:formatCode>#,##0</c:formatCode>
                <c:ptCount val="3"/>
                <c:pt idx="0" formatCode="General">
                  <c:v>455</c:v>
                </c:pt>
                <c:pt idx="1">
                  <c:v>2849</c:v>
                </c:pt>
                <c:pt idx="2" formatCode="General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19E-4202-B515-D8F6A9AC95C4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7944111776447105E-2"/>
                  <c:y val="-3.9267015706806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9E-4202-B515-D8F6A9AC95C4}"/>
                </c:ext>
              </c:extLst>
            </c:dLbl>
            <c:dLbl>
              <c:idx val="1"/>
              <c:layout>
                <c:manualLayout>
                  <c:x val="4.3912175648702596E-2"/>
                  <c:y val="-2.1815008726003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9E-4202-B515-D8F6A9AC95C4}"/>
                </c:ext>
              </c:extLst>
            </c:dLbl>
            <c:dLbl>
              <c:idx val="2"/>
              <c:layout>
                <c:manualLayout>
                  <c:x val="2.3952095808383037E-2"/>
                  <c:y val="-3.4904013961605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9E-4202-B515-D8F6A9AC9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Sheet3!$B$8:$B$10</c:f>
              <c:strCache>
                <c:ptCount val="3"/>
                <c:pt idx="0">
                  <c:v>S3</c:v>
                </c:pt>
                <c:pt idx="1">
                  <c:v>S2</c:v>
                </c:pt>
                <c:pt idx="2">
                  <c:v>Profesi</c:v>
                </c:pt>
              </c:strCache>
            </c:strRef>
          </c:cat>
          <c:val>
            <c:numRef>
              <c:f>Sheet3!$E$8:$E$10</c:f>
              <c:numCache>
                <c:formatCode>#,##0</c:formatCode>
                <c:ptCount val="3"/>
                <c:pt idx="0" formatCode="General">
                  <c:v>478</c:v>
                </c:pt>
                <c:pt idx="1">
                  <c:v>2934</c:v>
                </c:pt>
                <c:pt idx="2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19E-4202-B515-D8F6A9AC95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547730816"/>
        <c:axId val="597828888"/>
        <c:axId val="0"/>
      </c:bar3DChart>
      <c:catAx>
        <c:axId val="547730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828888"/>
        <c:crosses val="autoZero"/>
        <c:auto val="1"/>
        <c:lblAlgn val="ctr"/>
        <c:lblOffset val="100"/>
        <c:noMultiLvlLbl val="0"/>
      </c:catAx>
      <c:valAx>
        <c:axId val="597828888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73081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D"/>
              <a:t>Jenjang Program Studi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0898641588296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96-4D2F-97CF-5E7010E34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Sheet3!$B$16</c:f>
              <c:strCache>
                <c:ptCount val="1"/>
                <c:pt idx="0">
                  <c:v>S1/D IV</c:v>
                </c:pt>
              </c:strCache>
            </c:strRef>
          </c:cat>
          <c:val>
            <c:numRef>
              <c:f>Sheet3!$C$16</c:f>
              <c:numCache>
                <c:formatCode>#,##0</c:formatCode>
                <c:ptCount val="1"/>
                <c:pt idx="0">
                  <c:v>27045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6-4D2F-97CF-5E7010E34FC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427104722792608E-2"/>
                  <c:y val="-3.7617554858934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96-4D2F-97CF-5E7010E34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Sheet3!$B$16</c:f>
              <c:strCache>
                <c:ptCount val="1"/>
                <c:pt idx="0">
                  <c:v>S1/D IV</c:v>
                </c:pt>
              </c:strCache>
            </c:strRef>
          </c:cat>
          <c:val>
            <c:numRef>
              <c:f>Sheet3!$D$16</c:f>
              <c:numCache>
                <c:formatCode>#,##0</c:formatCode>
                <c:ptCount val="1"/>
                <c:pt idx="0">
                  <c:v>30382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6-4D2F-97CF-5E7010E34FC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2019164955509928E-2"/>
                  <c:y val="-7.9414838035527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96-4D2F-97CF-5E7010E34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Sheet3!$B$16</c:f>
              <c:strCache>
                <c:ptCount val="1"/>
                <c:pt idx="0">
                  <c:v>S1/D IV</c:v>
                </c:pt>
              </c:strCache>
            </c:strRef>
          </c:cat>
          <c:val>
            <c:numRef>
              <c:f>Sheet3!$E$16</c:f>
              <c:numCache>
                <c:formatCode>#,##0</c:formatCode>
                <c:ptCount val="1"/>
                <c:pt idx="0">
                  <c:v>33390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6-4D2F-97CF-5E7010E34F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608026304"/>
        <c:axId val="608025976"/>
        <c:axId val="0"/>
      </c:bar3DChart>
      <c:catAx>
        <c:axId val="60802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025976"/>
        <c:crosses val="autoZero"/>
        <c:auto val="1"/>
        <c:lblAlgn val="ctr"/>
        <c:lblOffset val="100"/>
        <c:noMultiLvlLbl val="0"/>
      </c:catAx>
      <c:valAx>
        <c:axId val="608025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02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ID"/>
              <a:t>Jenjang Program Studi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5555555555555297E-3"/>
                  <c:y val="-0.12037037037037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F2-4BF6-A4CD-0AA484EBA166}"/>
                </c:ext>
              </c:extLst>
            </c:dLbl>
            <c:dLbl>
              <c:idx val="1"/>
              <c:layout>
                <c:manualLayout>
                  <c:x val="5.833333333333333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F2-4BF6-A4CD-0AA484EBA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Sheet3!$H$23:$H$24</c:f>
              <c:strCache>
                <c:ptCount val="2"/>
                <c:pt idx="0">
                  <c:v>D3</c:v>
                </c:pt>
                <c:pt idx="1">
                  <c:v>D2</c:v>
                </c:pt>
              </c:strCache>
            </c:strRef>
          </c:cat>
          <c:val>
            <c:numRef>
              <c:f>Sheet3!$I$23:$I$24</c:f>
              <c:numCache>
                <c:formatCode>General</c:formatCode>
                <c:ptCount val="2"/>
                <c:pt idx="0" formatCode="#,##0">
                  <c:v>3133</c:v>
                </c:pt>
                <c:pt idx="1">
                  <c:v>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F2-4BF6-A4CD-0AA484EBA166}"/>
            </c:ext>
          </c:extLst>
        </c:ser>
        <c:ser>
          <c:idx val="1"/>
          <c:order val="1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8.3333333333333332E-3"/>
                  <c:y val="-8.33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F2-4BF6-A4CD-0AA484EBA166}"/>
                </c:ext>
              </c:extLst>
            </c:dLbl>
            <c:dLbl>
              <c:idx val="1"/>
              <c:layout>
                <c:manualLayout>
                  <c:x val="5.00000000000001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F2-4BF6-A4CD-0AA484EBA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Sheet3!$H$23:$H$24</c:f>
              <c:strCache>
                <c:ptCount val="2"/>
                <c:pt idx="0">
                  <c:v>D3</c:v>
                </c:pt>
                <c:pt idx="1">
                  <c:v>D2</c:v>
                </c:pt>
              </c:strCache>
            </c:strRef>
          </c:cat>
          <c:val>
            <c:numRef>
              <c:f>Sheet3!$J$23:$J$24</c:f>
              <c:numCache>
                <c:formatCode>General</c:formatCode>
                <c:ptCount val="2"/>
                <c:pt idx="0" formatCode="#,##0">
                  <c:v>3386</c:v>
                </c:pt>
                <c:pt idx="1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F2-4BF6-A4CD-0AA484EBA166}"/>
            </c:ext>
          </c:extLst>
        </c:ser>
        <c:ser>
          <c:idx val="2"/>
          <c:order val="2"/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7.7777777777777724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F2-4BF6-A4CD-0AA484EBA166}"/>
                </c:ext>
              </c:extLst>
            </c:dLbl>
            <c:dLbl>
              <c:idx val="1"/>
              <c:layout>
                <c:manualLayout>
                  <c:x val="5.555555555555545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F2-4BF6-A4CD-0AA484EBA1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Sheet3!$H$23:$H$24</c:f>
              <c:strCache>
                <c:ptCount val="2"/>
                <c:pt idx="0">
                  <c:v>D3</c:v>
                </c:pt>
                <c:pt idx="1">
                  <c:v>D2</c:v>
                </c:pt>
              </c:strCache>
            </c:strRef>
          </c:cat>
          <c:val>
            <c:numRef>
              <c:f>Sheet3!$K$23:$K$24</c:f>
              <c:numCache>
                <c:formatCode>General</c:formatCode>
                <c:ptCount val="2"/>
                <c:pt idx="0" formatCode="#,##0">
                  <c:v>3923</c:v>
                </c:pt>
                <c:pt idx="1">
                  <c:v>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F2-4BF6-A4CD-0AA484EBA1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90250536"/>
        <c:axId val="486957736"/>
        <c:axId val="0"/>
      </c:bar3DChart>
      <c:catAx>
        <c:axId val="49025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57736"/>
        <c:crosses val="autoZero"/>
        <c:auto val="1"/>
        <c:lblAlgn val="ctr"/>
        <c:lblOffset val="100"/>
        <c:noMultiLvlLbl val="0"/>
      </c:catAx>
      <c:valAx>
        <c:axId val="48695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25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99091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99091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/>
            </a:lvl1pPr>
          </a:lstStyle>
          <a:p>
            <a:fld id="{B21E7564-266C-4070-9E24-3A35B910EF63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6" tIns="45708" rIns="91416" bIns="45708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16" tIns="45708" rIns="91416" bIns="457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9090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/>
            </a:lvl1pPr>
          </a:lstStyle>
          <a:p>
            <a:fld id="{67D49F11-FF76-49CB-A743-8D51661C6EA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352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985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0034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8308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5372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7570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0861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164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0849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593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7675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26125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4422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D49F11-FF76-49CB-A743-8D51661C6EA9}" type="slidenum">
              <a:rPr lang="en-ID" smtClean="0"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727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A3490-3D5B-4C38-A217-E25C894D1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539C7-B8D3-4DC5-AA35-9D5744C22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C621D-2E88-4B79-9597-327B9C9D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9456D-35DA-4CF5-AFAF-F910751ED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4861-8282-45F9-8C84-EF8D1379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2370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A4C7B-9C32-4273-9F4A-AD89E8C2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E3592-87D4-4C71-89EE-341066671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B5339-1BD3-4846-84CB-52492939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F7AA1-DCE3-4049-AF53-09F87F5E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6428C-F6B2-4459-9C27-2CE3F8D5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468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9E41F-0E92-4338-B09A-708654CA73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E79F9-BAEF-427F-9E20-96D36DE47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17D2D-3AE5-4D03-B5A3-3C90D4027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BE7BB-FA15-4A09-8975-100EA56C7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E5D0-D333-434C-AC78-3CC566D5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269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E5CD8-B291-440E-AFDC-369C79A6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6BBD1-624A-4C5F-8163-4EF33165B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F4093-5714-43B1-9F7E-60CEDD4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CA12D-4D74-4707-9C67-FF5E56FF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C1E8-44BB-4DEF-9AC7-4627AD2E4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06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2D3BE-E0C7-46C2-B49F-773EE861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928AF1-7FFD-4C3E-936D-C949A1CEC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D9B1-15BB-4345-94D5-664DA79F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7077C-BEDD-4862-95AF-5ECC72952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CBB0A-9165-4C49-ACC6-C1BABB35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5748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9578-65E9-4770-AA4B-33A5B7BB1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3EAC-8E0A-441B-B048-07A7224A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A4E57-A70A-44FB-97DE-1E6E01717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CBA99-FA65-499A-9566-84A29205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0A272-0019-4193-B924-E2AD1184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82E95-EFEA-4134-B6B5-EECB3DAC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124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F880-6BEE-4F58-AD90-A1A107E95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6C94F-FAFF-4A49-8388-A864BC013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5076C-B867-4FC0-A035-208312AAA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4C577-DEB2-4A53-8F11-D569E0809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E27D23-EEE8-419C-836C-341E95410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2CA027-7BB3-451F-B31D-F0BB6F6BB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36BAB-D9BE-4409-8A3A-F30CB681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EB954-DD89-4A5B-AB22-F723BBD05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6837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2BC28-5170-46A8-AA03-0C43C682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021914-216A-4F8F-BAC3-DCBC2B23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994A9-3DDB-4DD3-A03A-25790AEA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AC80B-96EC-4D13-BD3F-425629CE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602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481859-B7BE-4C24-9EC8-57025ECD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13111-332B-4CD5-80F8-60D0DEEC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5D3FE-5D35-4750-8B36-A2CCA1BB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5749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DCB48-622A-474A-A6D6-5F9C7205A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3334B-5DAD-4307-92FC-F7218E42C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87A0C-EB10-478F-9F33-6482B1426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80E8B-C06F-4971-89DD-65404B8B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A0BD8-BBD7-467F-9F0F-83A69FBC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E58ED-6EC9-4AD4-80A4-20279BBF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3786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0186-76B7-4B3C-A297-31EB9A5F3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D64BE-4E3E-48E7-AAAC-E26CD7733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C27C2-592E-401B-8807-21E021454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FC9ED6-B5C2-4345-A410-96E498BF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B3181-22F0-4583-BCCD-93C8B300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CBD3E-2F1F-4CD9-9995-D9733A88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19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8AA56-C1EF-42E2-99D7-237D01382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EB350-543C-4C38-A9F9-08ABBAC2B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D29BC-EF9A-402A-8C44-42A8115120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F8EBF-D2D4-4A74-8F85-46730D26B3FA}" type="datetimeFigureOut">
              <a:rPr lang="en-ID" smtClean="0"/>
              <a:t>07/05/2019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0D934-3D3E-476F-A6C4-E9CC1944F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AB570-4163-4EBE-9E18-E4C956361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9E01-FF6C-4D51-9758-85EDBEF589B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352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18.xml"/><Relationship Id="rId4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jpg"/><Relationship Id="rId7" Type="http://schemas.openxmlformats.org/officeDocument/2006/relationships/slide" Target="slide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chart" Target="../charts/chart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4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806B23-2AF2-4C62-8F96-87E4D142C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003" y="831721"/>
            <a:ext cx="2988571" cy="67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02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22B55-EF9E-40F6-A618-6340CC8C1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06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CAPAIAN PERJANJIAN KINERJA TAHUN 2018 DAN TARGET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AC4299-65C6-42B9-8035-6061771A1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15786"/>
              </p:ext>
            </p:extLst>
          </p:nvPr>
        </p:nvGraphicFramePr>
        <p:xfrm>
          <a:off x="1023980" y="1249442"/>
          <a:ext cx="10144039" cy="422507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52370">
                  <a:extLst>
                    <a:ext uri="{9D8B030D-6E8A-4147-A177-3AD203B41FA5}">
                      <a16:colId xmlns:a16="http://schemas.microsoft.com/office/drawing/2014/main" val="306446732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1112651249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420425636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28618446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554305295"/>
                    </a:ext>
                  </a:extLst>
                </a:gridCol>
                <a:gridCol w="787669">
                  <a:extLst>
                    <a:ext uri="{9D8B030D-6E8A-4147-A177-3AD203B41FA5}">
                      <a16:colId xmlns:a16="http://schemas.microsoft.com/office/drawing/2014/main" val="269759214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776028727"/>
                    </a:ext>
                  </a:extLst>
                </a:gridCol>
              </a:tblGrid>
              <a:tr h="298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6501" marR="136501" marT="68251" marB="6825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Program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6501" marR="136501" marT="68251" marB="68251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6501" marR="136501" marT="68251" marB="68251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Tahun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2018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6501" marR="136501" marT="68251" marB="68251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 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6501" marR="136501" marT="68251" marB="68251" anchor="ctr"/>
                </a:tc>
                <a:extLst>
                  <a:ext uri="{0D108BD9-81ED-4DB2-BD59-A6C34878D82A}">
                    <a16:rowId xmlns:a16="http://schemas.microsoft.com/office/drawing/2014/main" val="2017382345"/>
                  </a:ext>
                </a:extLst>
              </a:tr>
              <a:tr h="46922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Realiasasi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Capaian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317471"/>
                  </a:ext>
                </a:extLst>
              </a:tr>
              <a:tr h="432000">
                <a:tc rowSpan="7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6501" marR="136501" marT="68251" marB="6825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Meningkatnya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Kualitas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Pembelajaran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dan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Kemahasiswaan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6501" marR="136501" marT="68251" marB="68251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Rasio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Afirmasi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31,37%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31,86%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33%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04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mhs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berwirausaha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104%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261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10186"/>
                  </a:ext>
                </a:extLst>
              </a:tr>
              <a:tr h="73938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lulusan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bersetifikat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kompetensi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&amp;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profesi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85,00%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96%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1690"/>
                  </a:ext>
                </a:extLst>
              </a:tr>
              <a:tr h="49766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400" u="none" strike="noStrike" dirty="0">
                          <a:effectLst/>
                          <a:latin typeface="Cambria" panose="02040503050406030204" pitchFamily="18" charset="0"/>
                        </a:rPr>
                        <a:t>Persentase lulusan yang langsung bekerja 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15%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15,98%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106,46%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15,97%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72360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mahasiswa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berprestasi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Akademik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dan Non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Akademik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70 mhs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85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121,43%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26362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lulusan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tepat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waktu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72%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90%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80%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80316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Rata-rata IPK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lulusan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3,35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3,37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3,34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4219" marR="14219" marT="14219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72985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EABF5C4-53CF-4BB1-B1F2-2C339ACCD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3130243"/>
            <a:ext cx="2145794" cy="369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62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EBD325-34FF-4504-AA25-6DA40121F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64653"/>
              </p:ext>
            </p:extLst>
          </p:nvPr>
        </p:nvGraphicFramePr>
        <p:xfrm>
          <a:off x="1023600" y="1252571"/>
          <a:ext cx="10144800" cy="396443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52400">
                  <a:extLst>
                    <a:ext uri="{9D8B030D-6E8A-4147-A177-3AD203B41FA5}">
                      <a16:colId xmlns:a16="http://schemas.microsoft.com/office/drawing/2014/main" val="1335108758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4219850066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147723977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11542331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555538977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1136189912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35096185"/>
                    </a:ext>
                  </a:extLst>
                </a:gridCol>
              </a:tblGrid>
              <a:tr h="363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473" marR="163473" marT="81737" marB="81737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Program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473" marR="163473" marT="81737" marB="81737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473" marR="163473" marT="81737" marB="81737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Tahun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2018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473" marR="163473" marT="81737" marB="81737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 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473" marR="163473" marT="81737" marB="81737" anchor="ctr"/>
                </a:tc>
                <a:extLst>
                  <a:ext uri="{0D108BD9-81ED-4DB2-BD59-A6C34878D82A}">
                    <a16:rowId xmlns:a16="http://schemas.microsoft.com/office/drawing/2014/main" val="286472146"/>
                  </a:ext>
                </a:extLst>
              </a:tr>
              <a:tr h="4716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Realiasasi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Capaian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801661"/>
                  </a:ext>
                </a:extLst>
              </a:tr>
              <a:tr h="504000">
                <a:tc rowSpan="6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473" marR="163473" marT="81737" marB="81737"/>
                </a:tc>
                <a:tc rowSpan="6"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Meningkatnya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Kualitas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Kelembagaan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63473" marR="163473" marT="81737" marB="81737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Rangking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PT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Nasional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192%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extLst>
                  <a:ext uri="{0D108BD9-81ED-4DB2-BD59-A6C34878D82A}">
                    <a16:rowId xmlns:a16="http://schemas.microsoft.com/office/drawing/2014/main" val="1728710784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Akreditasi Institusi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extLst>
                  <a:ext uri="{0D108BD9-81ED-4DB2-BD59-A6C34878D82A}">
                    <a16:rowId xmlns:a16="http://schemas.microsoft.com/office/drawing/2014/main" val="102025091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Persentase Prodi Terakreditasi A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33%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35%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49%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extLst>
                  <a:ext uri="{0D108BD9-81ED-4DB2-BD59-A6C34878D82A}">
                    <a16:rowId xmlns:a16="http://schemas.microsoft.com/office/drawing/2014/main" val="709791978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Persentase prodi terakreditasi minimal 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95%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80,20%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84,42%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extLst>
                  <a:ext uri="{0D108BD9-81ED-4DB2-BD59-A6C34878D82A}">
                    <a16:rowId xmlns:a16="http://schemas.microsoft.com/office/drawing/2014/main" val="3099782379"/>
                  </a:ext>
                </a:extLst>
              </a:tr>
              <a:tr h="595996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Jumlah Taman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Sains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dan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Teknologi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dibangun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extLst>
                  <a:ext uri="{0D108BD9-81ED-4DB2-BD59-A6C34878D82A}">
                    <a16:rowId xmlns:a16="http://schemas.microsoft.com/office/drawing/2014/main" val="1748825854"/>
                  </a:ext>
                </a:extLst>
              </a:tr>
              <a:tr h="504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Jumlah Pusat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Unggulan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Iptek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(PUI)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028" marR="17028" marT="17028" marB="0" anchor="ctr"/>
                </a:tc>
                <a:extLst>
                  <a:ext uri="{0D108BD9-81ED-4DB2-BD59-A6C34878D82A}">
                    <a16:rowId xmlns:a16="http://schemas.microsoft.com/office/drawing/2014/main" val="390968071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2CA4570B-B977-4EF6-BD27-9F234A519317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CAPAIAN PERJANJIAN KINERJA TAHUN 2018 DAN TARGET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79239-D1FA-4D56-93AA-00B4BF380A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" y="3112708"/>
            <a:ext cx="2142084" cy="37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498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1709A7-E1BF-42DE-92E9-9F7999E81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7397"/>
              </p:ext>
            </p:extLst>
          </p:nvPr>
        </p:nvGraphicFramePr>
        <p:xfrm>
          <a:off x="1023600" y="1249711"/>
          <a:ext cx="10144800" cy="30918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52400">
                  <a:extLst>
                    <a:ext uri="{9D8B030D-6E8A-4147-A177-3AD203B41FA5}">
                      <a16:colId xmlns:a16="http://schemas.microsoft.com/office/drawing/2014/main" val="2443414108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654866800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126718332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56088927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441744205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1919364929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212820513"/>
                    </a:ext>
                  </a:extLst>
                </a:gridCol>
              </a:tblGrid>
              <a:tr h="3636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4855" marR="174855" marT="87428" marB="87428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Program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4855" marR="174855" marT="87428" marB="87428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4855" marR="174855" marT="87428" marB="87428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Tahun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2018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4855" marR="174855" marT="87428" marB="87428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 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4855" marR="174855" marT="87428" marB="87428" anchor="ctr"/>
                </a:tc>
                <a:extLst>
                  <a:ext uri="{0D108BD9-81ED-4DB2-BD59-A6C34878D82A}">
                    <a16:rowId xmlns:a16="http://schemas.microsoft.com/office/drawing/2014/main" val="3130725633"/>
                  </a:ext>
                </a:extLst>
              </a:tr>
              <a:tr h="4716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Realiasasi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Capaian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146660"/>
                  </a:ext>
                </a:extLst>
              </a:tr>
              <a:tr h="50400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4855" marR="174855" marT="87428" marB="87428"/>
                </a:tc>
                <a:tc rowSpan="4">
                  <a:txBody>
                    <a:bodyPr/>
                    <a:lstStyle/>
                    <a:p>
                      <a:pPr algn="l" fontAlgn="t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Meningkatnya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Relevansi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Kualitas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, dan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Kuantitas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Sumber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Daya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4855" marR="174855" marT="87428" marB="87428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berkualifikasi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S3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33%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33,07%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100,21%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34%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extLst>
                  <a:ext uri="{0D108BD9-81ED-4DB2-BD59-A6C34878D82A}">
                    <a16:rowId xmlns:a16="http://schemas.microsoft.com/office/drawing/2014/main" val="1991391370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bersertifikat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pendidik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95%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89,31%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94,01%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extLst>
                  <a:ext uri="{0D108BD9-81ED-4DB2-BD59-A6C34878D82A}">
                    <a16:rowId xmlns:a16="http://schemas.microsoft.com/office/drawing/2014/main" val="912505251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dengan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jabatan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Lektor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Kepala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85,71%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35%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extLst>
                  <a:ext uri="{0D108BD9-81ED-4DB2-BD59-A6C34878D82A}">
                    <a16:rowId xmlns:a16="http://schemas.microsoft.com/office/drawing/2014/main" val="2344291909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dengan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jabatan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Guru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Besar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6,50%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108,33%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7%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214" marR="18214" marT="18214" marB="0" anchor="ctr"/>
                </a:tc>
                <a:extLst>
                  <a:ext uri="{0D108BD9-81ED-4DB2-BD59-A6C34878D82A}">
                    <a16:rowId xmlns:a16="http://schemas.microsoft.com/office/drawing/2014/main" val="366430575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DAA87882-1027-43F6-9B79-8A91DF20F0ED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CAPAIAN PERJANJIAN KINERJA TAHUN 2018 DAN TARGET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12C4EC-01BD-437B-AA1E-AE571A777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" y="3133441"/>
            <a:ext cx="2142084" cy="3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64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9149B9A-20CA-4241-AE23-80A2A88C5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525103"/>
              </p:ext>
            </p:extLst>
          </p:nvPr>
        </p:nvGraphicFramePr>
        <p:xfrm>
          <a:off x="1023600" y="1254481"/>
          <a:ext cx="10144800" cy="445861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52400">
                  <a:extLst>
                    <a:ext uri="{9D8B030D-6E8A-4147-A177-3AD203B41FA5}">
                      <a16:colId xmlns:a16="http://schemas.microsoft.com/office/drawing/2014/main" val="1565206822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2350956952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2993314872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8316622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51676887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56704481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8246716"/>
                    </a:ext>
                  </a:extLst>
                </a:gridCol>
              </a:tblGrid>
              <a:tr h="3636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3652" marR="173652" marT="86826" marB="86826" anchor="ctr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Program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3652" marR="173652" marT="86826" marB="86826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3652" marR="173652" marT="86826" marB="86826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Tahun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2018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3652" marR="173652" marT="86826" marB="86826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 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3652" marR="173652" marT="86826" marB="86826" anchor="ctr"/>
                </a:tc>
                <a:extLst>
                  <a:ext uri="{0D108BD9-81ED-4DB2-BD59-A6C34878D82A}">
                    <a16:rowId xmlns:a16="http://schemas.microsoft.com/office/drawing/2014/main" val="494762184"/>
                  </a:ext>
                </a:extLst>
              </a:tr>
              <a:tr h="4716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Realiasasi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Capaian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07469"/>
                  </a:ext>
                </a:extLst>
              </a:tr>
              <a:tr h="396000">
                <a:tc rowSpan="8">
                  <a:txBody>
                    <a:bodyPr/>
                    <a:lstStyle/>
                    <a:p>
                      <a:pPr algn="ctr" fontAlgn="t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3652" marR="173652" marT="86826" marB="86826"/>
                </a:tc>
                <a:tc rowSpan="8">
                  <a:txBody>
                    <a:bodyPr/>
                    <a:lstStyle/>
                    <a:p>
                      <a:pPr marL="0" indent="0" algn="l" fontAlgn="t"/>
                      <a:r>
                        <a:rPr lang="sv-SE" sz="1500" u="none" strike="noStrike" dirty="0">
                          <a:effectLst/>
                          <a:latin typeface="Cambria" panose="02040503050406030204" pitchFamily="18" charset="0"/>
                        </a:rPr>
                        <a:t>Meningkatnya Relevansi dan Produktivitas Riset dan Pengembangan </a:t>
                      </a:r>
                      <a:endParaRPr lang="sv-SE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73652" marR="173652" marT="86826" marB="86826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Jumlah HKI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yg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didaftarkan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142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142,00%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200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2132984978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publikasi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520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650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125,00%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675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56445687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sitasi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karya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ilmiah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1067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2829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165%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2900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3969676651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jurnal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bereputasi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terindeks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global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1903613686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500" u="none" strike="noStrike" dirty="0">
                          <a:effectLst/>
                          <a:latin typeface="Cambria" panose="02040503050406030204" pitchFamily="18" charset="0"/>
                        </a:rPr>
                        <a:t>Persentase penggunaan dana masyarakat untuk penelitian</a:t>
                      </a:r>
                      <a:endParaRPr lang="fi-FI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15%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14,96%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99,73%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15%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1833481305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penelitian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dimanfaatkan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masyarakat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164%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337918936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prototipe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R&amp;D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61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203,33%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65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1732419837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prototipe</a:t>
                      </a:r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500" u="none" strike="noStrike" dirty="0" err="1">
                          <a:effectLst/>
                          <a:latin typeface="Cambria" panose="02040503050406030204" pitchFamily="18" charset="0"/>
                        </a:rPr>
                        <a:t>industri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>
                          <a:effectLst/>
                          <a:latin typeface="Cambria" panose="02040503050406030204" pitchFamily="18" charset="0"/>
                        </a:rPr>
                        <a:t>83,33%</a:t>
                      </a:r>
                      <a:endParaRPr lang="en-ID" sz="15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500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5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8089" marR="18089" marT="18089" marB="0" anchor="ctr"/>
                </a:tc>
                <a:extLst>
                  <a:ext uri="{0D108BD9-81ED-4DB2-BD59-A6C34878D82A}">
                    <a16:rowId xmlns:a16="http://schemas.microsoft.com/office/drawing/2014/main" val="56093424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3987680-5D61-40EE-A5A6-960A69DE1525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CAPAIAN PERJANJIAN KINERJA TAHUN 2018 DAN TARGET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305879-D81B-4009-8E22-5D636D15E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" y="3112708"/>
            <a:ext cx="2142084" cy="37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2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8B92B1-51D9-4D40-973C-2CA5AB0A9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085719"/>
              </p:ext>
            </p:extLst>
          </p:nvPr>
        </p:nvGraphicFramePr>
        <p:xfrm>
          <a:off x="1023600" y="1250775"/>
          <a:ext cx="10144800" cy="30672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752400">
                  <a:extLst>
                    <a:ext uri="{9D8B030D-6E8A-4147-A177-3AD203B41FA5}">
                      <a16:colId xmlns:a16="http://schemas.microsoft.com/office/drawing/2014/main" val="1273558130"/>
                    </a:ext>
                  </a:extLst>
                </a:gridCol>
                <a:gridCol w="2412000">
                  <a:extLst>
                    <a:ext uri="{9D8B030D-6E8A-4147-A177-3AD203B41FA5}">
                      <a16:colId xmlns:a16="http://schemas.microsoft.com/office/drawing/2014/main" val="3277510484"/>
                    </a:ext>
                  </a:extLst>
                </a:gridCol>
                <a:gridCol w="3168000">
                  <a:extLst>
                    <a:ext uri="{9D8B030D-6E8A-4147-A177-3AD203B41FA5}">
                      <a16:colId xmlns:a16="http://schemas.microsoft.com/office/drawing/2014/main" val="1527459858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855124625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2225520971"/>
                    </a:ext>
                  </a:extLst>
                </a:gridCol>
                <a:gridCol w="788400">
                  <a:extLst>
                    <a:ext uri="{9D8B030D-6E8A-4147-A177-3AD203B41FA5}">
                      <a16:colId xmlns:a16="http://schemas.microsoft.com/office/drawing/2014/main" val="2971502360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022983890"/>
                    </a:ext>
                  </a:extLst>
                </a:gridCol>
              </a:tblGrid>
              <a:tr h="363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Program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Tahun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2018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 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1009127"/>
                  </a:ext>
                </a:extLst>
              </a:tr>
              <a:tr h="471600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Realiasasi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%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Capaian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3466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Menguatnya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Kapasitas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Inovasi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Produk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inovasi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30458449"/>
                  </a:ext>
                </a:extLst>
              </a:tr>
              <a:tr h="576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tc rowSpan="3">
                  <a:txBody>
                    <a:bodyPr/>
                    <a:lstStyle/>
                    <a:p>
                      <a:pPr marL="85725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Terwujudnya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Tata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Kelola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Baik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Opini penilaian laporan keuangan oleh auditor publik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WTP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WTP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WTP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5687065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KuantitasTindak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Lanjut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Temuan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BPK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6594367"/>
                  </a:ext>
                </a:extLst>
              </a:tr>
              <a:tr h="576000">
                <a:tc vMerge="1">
                  <a:txBody>
                    <a:bodyPr/>
                    <a:lstStyle/>
                    <a:p>
                      <a:pPr algn="ctr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tindak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lanjut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bernilai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rupiah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temuan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BPK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0299808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D89C034-1C23-42CD-AD42-E586ACAAC53D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CAPAIAN PERJANJIAN KINERJA TAHUN 2018 DAN TARGET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BB677F-87D2-49EB-A778-F63F20436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" y="3133441"/>
            <a:ext cx="2142084" cy="3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46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36FD300-8CDF-486A-B4E0-47C67D065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04900"/>
              </p:ext>
            </p:extLst>
          </p:nvPr>
        </p:nvGraphicFramePr>
        <p:xfrm>
          <a:off x="804862" y="1381125"/>
          <a:ext cx="10919708" cy="481080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853589">
                  <a:extLst>
                    <a:ext uri="{9D8B030D-6E8A-4147-A177-3AD203B41FA5}">
                      <a16:colId xmlns:a16="http://schemas.microsoft.com/office/drawing/2014/main" val="997137730"/>
                    </a:ext>
                  </a:extLst>
                </a:gridCol>
                <a:gridCol w="853589">
                  <a:extLst>
                    <a:ext uri="{9D8B030D-6E8A-4147-A177-3AD203B41FA5}">
                      <a16:colId xmlns:a16="http://schemas.microsoft.com/office/drawing/2014/main" val="268749281"/>
                    </a:ext>
                  </a:extLst>
                </a:gridCol>
                <a:gridCol w="2418506">
                  <a:extLst>
                    <a:ext uri="{9D8B030D-6E8A-4147-A177-3AD203B41FA5}">
                      <a16:colId xmlns:a16="http://schemas.microsoft.com/office/drawing/2014/main" val="1735313359"/>
                    </a:ext>
                  </a:extLst>
                </a:gridCol>
                <a:gridCol w="2418506">
                  <a:extLst>
                    <a:ext uri="{9D8B030D-6E8A-4147-A177-3AD203B41FA5}">
                      <a16:colId xmlns:a16="http://schemas.microsoft.com/office/drawing/2014/main" val="3504443695"/>
                    </a:ext>
                  </a:extLst>
                </a:gridCol>
                <a:gridCol w="1973929">
                  <a:extLst>
                    <a:ext uri="{9D8B030D-6E8A-4147-A177-3AD203B41FA5}">
                      <a16:colId xmlns:a16="http://schemas.microsoft.com/office/drawing/2014/main" val="448514392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426079403"/>
                    </a:ext>
                  </a:extLst>
                </a:gridCol>
                <a:gridCol w="853589">
                  <a:extLst>
                    <a:ext uri="{9D8B030D-6E8A-4147-A177-3AD203B41FA5}">
                      <a16:colId xmlns:a16="http://schemas.microsoft.com/office/drawing/2014/main" val="450807405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Kode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mbria" panose="02040503050406030204" pitchFamily="18" charset="0"/>
                        </a:rPr>
                        <a:t>Sumber Dana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mbria" panose="02040503050406030204" pitchFamily="18" charset="0"/>
                        </a:rPr>
                        <a:t>Uraian Kegiatan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mbria" panose="02040503050406030204" pitchFamily="18" charset="0"/>
                        </a:rPr>
                        <a:t>Pagu Anggaran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Realisasi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5282436"/>
                  </a:ext>
                </a:extLst>
              </a:tr>
              <a:tr h="431219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>
                          <a:effectLst/>
                          <a:latin typeface="Cambria" panose="02040503050406030204" pitchFamily="18" charset="0"/>
                        </a:rPr>
                        <a:t>DIPA</a:t>
                      </a:r>
                      <a:endParaRPr lang="en-ID" sz="14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Kegiatan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870697"/>
                  </a:ext>
                </a:extLst>
              </a:tr>
              <a:tr h="12717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400929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2642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RM BOPTN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Penyediaan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Dana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Bantuan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Operasional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untuk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Perguruan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Tinggi Negeri dan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Bantuan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Pendanaan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PTN-BH (BOPTN)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33.800.000.000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33.030.605.268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97,72%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785653395"/>
                  </a:ext>
                </a:extLst>
              </a:tr>
              <a:tr h="851494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5741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RM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Dukungan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Manajemen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PTN/KOPERTIS (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Rutin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)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172.286.926.000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163.606.223.947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94,96%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1007894349"/>
                  </a:ext>
                </a:extLst>
              </a:tr>
              <a:tr h="64135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5742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PNBP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Layanan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Tridharma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Perguruan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Tinggi (PNBP BLU)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199.161.384.000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199.158.681.542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100,00%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2163640289"/>
                  </a:ext>
                </a:extLst>
              </a:tr>
              <a:tr h="851494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401265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5697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RM PDD-AK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u="none" strike="noStrike" dirty="0">
                          <a:effectLst/>
                          <a:latin typeface="Cambria" panose="02040503050406030204" pitchFamily="18" charset="0"/>
                        </a:rPr>
                        <a:t>Pengembangan Kelembagaan Perguruan Tinggi (PDD-AK)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8.078.000.000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7.121.545.238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88,16%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3944152993"/>
                  </a:ext>
                </a:extLst>
              </a:tr>
              <a:tr h="43121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413.326.310.000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402.917.055.995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97,48%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:a16="http://schemas.microsoft.com/office/drawing/2014/main" val="256457148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F956BBAC-54C8-4A29-AF41-03FB5092F7B7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REALISASI ANGGARAN TAHUN 2018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D4A72-1D59-4E25-8512-EAAB8C907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" y="3152491"/>
            <a:ext cx="1391839" cy="3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4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6B76D7F-A3E3-4307-8310-2E23B14DA8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846515"/>
              </p:ext>
            </p:extLst>
          </p:nvPr>
        </p:nvGraphicFramePr>
        <p:xfrm>
          <a:off x="652463" y="1181100"/>
          <a:ext cx="8573058" cy="535088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53058">
                  <a:extLst>
                    <a:ext uri="{9D8B030D-6E8A-4147-A177-3AD203B41FA5}">
                      <a16:colId xmlns:a16="http://schemas.microsoft.com/office/drawing/2014/main" val="4175507718"/>
                    </a:ext>
                  </a:extLst>
                </a:gridCol>
                <a:gridCol w="5004000">
                  <a:extLst>
                    <a:ext uri="{9D8B030D-6E8A-4147-A177-3AD203B41FA5}">
                      <a16:colId xmlns:a16="http://schemas.microsoft.com/office/drawing/2014/main" val="495977743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464205829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655717118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31245612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Target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Realisasi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Capaian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7663050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>
                          <a:effectLst/>
                          <a:latin typeface="Cambria" panose="02040503050406030204" pitchFamily="18" charset="0"/>
                        </a:rPr>
                        <a:t>(1)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>
                          <a:effectLst/>
                          <a:latin typeface="Cambria" panose="02040503050406030204" pitchFamily="18" charset="0"/>
                        </a:rPr>
                        <a:t>(2)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>
                          <a:effectLst/>
                          <a:latin typeface="Cambria" panose="02040503050406030204" pitchFamily="18" charset="0"/>
                        </a:rPr>
                        <a:t>(3)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>
                          <a:effectLst/>
                          <a:latin typeface="Cambria" panose="02040503050406030204" pitchFamily="18" charset="0"/>
                        </a:rPr>
                        <a:t>(4)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>
                          <a:effectLst/>
                          <a:latin typeface="Cambria" panose="02040503050406030204" pitchFamily="18" charset="0"/>
                        </a:rPr>
                        <a:t>(5)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949201300"/>
                  </a:ext>
                </a:extLst>
              </a:tr>
              <a:tr h="288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A.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Aspek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Keuangan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429117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1.	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Rasio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Pendapatan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PNBP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terhadap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Biaya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Operasional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78,93%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75%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85,52%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24550388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2.	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Pendapatan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BLU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241 Milyar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269 Milyar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134,27%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91418918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3.	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Pendapatan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BLU yang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bersumber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dari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Pengelolaan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Aset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(di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luar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UKT)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6,3 Milyar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22,5 Milyar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322,29%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91560492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marL="180975" indent="-180975" algn="l" fontAlgn="ctr"/>
                      <a:r>
                        <a:rPr lang="fi-FI" sz="1400" u="none" strike="noStrike" dirty="0">
                          <a:effectLst/>
                          <a:latin typeface="Cambria" panose="02040503050406030204" pitchFamily="18" charset="0"/>
                        </a:rPr>
                        <a:t>4.	Modernisasi Pengelolaan Keuangan BLU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125%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2473249762"/>
                  </a:ext>
                </a:extLst>
              </a:tr>
              <a:tr h="266828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1022128188"/>
                  </a:ext>
                </a:extLst>
              </a:tr>
              <a:tr h="28800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B.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Aspek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Layanan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93375304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1.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Rasio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Afirmasi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31,37%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31,86%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92672818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2.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lulusan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Perguruan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Tinggi yang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langsung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bekerja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15,01%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15,98%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106%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72015693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 dirty="0">
                          <a:effectLst/>
                          <a:latin typeface="Cambria" panose="02040503050406030204" pitchFamily="18" charset="0"/>
                        </a:rPr>
                        <a:t>3. Persentase Prodi Terakreditasi Unggul dan B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95%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80,20%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84,42%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95434609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n-NO" sz="1400" u="none" strike="noStrike" dirty="0">
                          <a:effectLst/>
                          <a:latin typeface="Cambria" panose="02040503050406030204" pitchFamily="18" charset="0"/>
                        </a:rPr>
                        <a:t>4. Peningkatan Peringkat Nasional PTN BLU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192%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52407274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5.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Dosen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Berkualifikasi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S3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33%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33,07%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100,21%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0960192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6. 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Publikasi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520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650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125%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57179996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7. 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Hak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Kekayaan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Intelektual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100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142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142%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90736039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8. Jumlah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Produk</a:t>
                      </a:r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u="none" strike="noStrike" dirty="0" err="1">
                          <a:effectLst/>
                          <a:latin typeface="Cambria" panose="02040503050406030204" pitchFamily="18" charset="0"/>
                        </a:rPr>
                        <a:t>Inovasi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u="none" strike="noStrike" dirty="0"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3439964796"/>
                  </a:ext>
                </a:extLst>
              </a:tr>
              <a:tr h="288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Jumlah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4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126,46%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3341" marR="13341" marT="13341" marB="0" anchor="ctr"/>
                </a:tc>
                <a:extLst>
                  <a:ext uri="{0D108BD9-81ED-4DB2-BD59-A6C34878D82A}">
                    <a16:rowId xmlns:a16="http://schemas.microsoft.com/office/drawing/2014/main" val="500922512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1A6B7B78-A3AD-46CE-9FFE-36FB64E51BE4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CAPAIAN KONTRAK KINERJA PEMIMPIN BLU DENGAN</a:t>
            </a:r>
          </a:p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KEMENTERIAN KEUANGAN TAHUN 2018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E7803D-926D-4B77-98E9-538E8B01F49F}"/>
              </a:ext>
            </a:extLst>
          </p:cNvPr>
          <p:cNvSpPr/>
          <p:nvPr/>
        </p:nvSpPr>
        <p:spPr>
          <a:xfrm>
            <a:off x="9246999" y="1325563"/>
            <a:ext cx="2859275" cy="4532312"/>
          </a:xfrm>
          <a:custGeom>
            <a:avLst/>
            <a:gdLst>
              <a:gd name="connsiteX0" fmla="*/ 0 w 2543175"/>
              <a:gd name="connsiteY0" fmla="*/ 423871 h 3514725"/>
              <a:gd name="connsiteX1" fmla="*/ 423871 w 2543175"/>
              <a:gd name="connsiteY1" fmla="*/ 0 h 3514725"/>
              <a:gd name="connsiteX2" fmla="*/ 2119304 w 2543175"/>
              <a:gd name="connsiteY2" fmla="*/ 0 h 3514725"/>
              <a:gd name="connsiteX3" fmla="*/ 2543175 w 2543175"/>
              <a:gd name="connsiteY3" fmla="*/ 423871 h 3514725"/>
              <a:gd name="connsiteX4" fmla="*/ 2543175 w 2543175"/>
              <a:gd name="connsiteY4" fmla="*/ 3090854 h 3514725"/>
              <a:gd name="connsiteX5" fmla="*/ 2119304 w 2543175"/>
              <a:gd name="connsiteY5" fmla="*/ 3514725 h 3514725"/>
              <a:gd name="connsiteX6" fmla="*/ 423871 w 2543175"/>
              <a:gd name="connsiteY6" fmla="*/ 3514725 h 3514725"/>
              <a:gd name="connsiteX7" fmla="*/ 0 w 2543175"/>
              <a:gd name="connsiteY7" fmla="*/ 3090854 h 3514725"/>
              <a:gd name="connsiteX8" fmla="*/ 0 w 2543175"/>
              <a:gd name="connsiteY8" fmla="*/ 423871 h 3514725"/>
              <a:gd name="connsiteX0" fmla="*/ 248376 w 2791551"/>
              <a:gd name="connsiteY0" fmla="*/ 442921 h 3533775"/>
              <a:gd name="connsiteX1" fmla="*/ 72172 w 2791551"/>
              <a:gd name="connsiteY1" fmla="*/ 0 h 3533775"/>
              <a:gd name="connsiteX2" fmla="*/ 2367680 w 2791551"/>
              <a:gd name="connsiteY2" fmla="*/ 19050 h 3533775"/>
              <a:gd name="connsiteX3" fmla="*/ 2791551 w 2791551"/>
              <a:gd name="connsiteY3" fmla="*/ 442921 h 3533775"/>
              <a:gd name="connsiteX4" fmla="*/ 2791551 w 2791551"/>
              <a:gd name="connsiteY4" fmla="*/ 3109904 h 3533775"/>
              <a:gd name="connsiteX5" fmla="*/ 2367680 w 2791551"/>
              <a:gd name="connsiteY5" fmla="*/ 3533775 h 3533775"/>
              <a:gd name="connsiteX6" fmla="*/ 672247 w 2791551"/>
              <a:gd name="connsiteY6" fmla="*/ 3533775 h 3533775"/>
              <a:gd name="connsiteX7" fmla="*/ 248376 w 2791551"/>
              <a:gd name="connsiteY7" fmla="*/ 3109904 h 3533775"/>
              <a:gd name="connsiteX8" fmla="*/ 248376 w 2791551"/>
              <a:gd name="connsiteY8" fmla="*/ 442921 h 3533775"/>
              <a:gd name="connsiteX0" fmla="*/ 316100 w 2859275"/>
              <a:gd name="connsiteY0" fmla="*/ 423871 h 3514725"/>
              <a:gd name="connsiteX1" fmla="*/ 63696 w 2859275"/>
              <a:gd name="connsiteY1" fmla="*/ 9525 h 3514725"/>
              <a:gd name="connsiteX2" fmla="*/ 2435404 w 2859275"/>
              <a:gd name="connsiteY2" fmla="*/ 0 h 3514725"/>
              <a:gd name="connsiteX3" fmla="*/ 2859275 w 2859275"/>
              <a:gd name="connsiteY3" fmla="*/ 423871 h 3514725"/>
              <a:gd name="connsiteX4" fmla="*/ 2859275 w 2859275"/>
              <a:gd name="connsiteY4" fmla="*/ 3090854 h 3514725"/>
              <a:gd name="connsiteX5" fmla="*/ 2435404 w 2859275"/>
              <a:gd name="connsiteY5" fmla="*/ 3514725 h 3514725"/>
              <a:gd name="connsiteX6" fmla="*/ 739971 w 2859275"/>
              <a:gd name="connsiteY6" fmla="*/ 3514725 h 3514725"/>
              <a:gd name="connsiteX7" fmla="*/ 316100 w 2859275"/>
              <a:gd name="connsiteY7" fmla="*/ 3090854 h 3514725"/>
              <a:gd name="connsiteX8" fmla="*/ 316100 w 2859275"/>
              <a:gd name="connsiteY8" fmla="*/ 423871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9275" h="3514725">
                <a:moveTo>
                  <a:pt x="316100" y="423871"/>
                </a:moveTo>
                <a:cubicBezTo>
                  <a:pt x="316100" y="189774"/>
                  <a:pt x="-170401" y="9525"/>
                  <a:pt x="63696" y="9525"/>
                </a:cubicBezTo>
                <a:lnTo>
                  <a:pt x="2435404" y="0"/>
                </a:lnTo>
                <a:cubicBezTo>
                  <a:pt x="2669501" y="0"/>
                  <a:pt x="2859275" y="189774"/>
                  <a:pt x="2859275" y="423871"/>
                </a:cubicBezTo>
                <a:lnTo>
                  <a:pt x="2859275" y="3090854"/>
                </a:lnTo>
                <a:cubicBezTo>
                  <a:pt x="2859275" y="3324951"/>
                  <a:pt x="2669501" y="3514725"/>
                  <a:pt x="2435404" y="3514725"/>
                </a:cubicBezTo>
                <a:lnTo>
                  <a:pt x="739971" y="3514725"/>
                </a:lnTo>
                <a:cubicBezTo>
                  <a:pt x="505874" y="3514725"/>
                  <a:pt x="316100" y="3324951"/>
                  <a:pt x="316100" y="3090854"/>
                </a:cubicBezTo>
                <a:lnTo>
                  <a:pt x="316100" y="42387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en-US" sz="1600" dirty="0" err="1"/>
              <a:t>Peraturan</a:t>
            </a:r>
            <a:r>
              <a:rPr lang="en-US" sz="1600" dirty="0"/>
              <a:t> yang </a:t>
            </a:r>
            <a:r>
              <a:rPr lang="en-US" sz="1600" dirty="0" err="1"/>
              <a:t>mendasari</a:t>
            </a:r>
            <a:r>
              <a:rPr lang="en-US" sz="1600" dirty="0"/>
              <a:t> </a:t>
            </a:r>
            <a:r>
              <a:rPr lang="en-US" sz="1600" dirty="0" err="1"/>
              <a:t>Usulan</a:t>
            </a:r>
            <a:r>
              <a:rPr lang="en-US" sz="1600" dirty="0"/>
              <a:t> </a:t>
            </a:r>
            <a:r>
              <a:rPr lang="en-US" sz="1600" dirty="0" err="1"/>
              <a:t>Insentif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Remunerasi</a:t>
            </a:r>
            <a:r>
              <a:rPr lang="en-US" sz="1600" dirty="0"/>
              <a:t> :</a:t>
            </a:r>
          </a:p>
          <a:p>
            <a:pPr marL="704850" indent="-342900">
              <a:buAutoNum type="alphaLcPeriod"/>
            </a:pPr>
            <a:r>
              <a:rPr lang="en-US" sz="1600" dirty="0"/>
              <a:t>KMK No. 176/KMK.05/2017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pedoman</a:t>
            </a:r>
            <a:r>
              <a:rPr lang="en-US" sz="1600" dirty="0"/>
              <a:t> </a:t>
            </a:r>
            <a:r>
              <a:rPr lang="en-US" sz="1600" dirty="0" err="1"/>
              <a:t>Remunerasi</a:t>
            </a:r>
            <a:r>
              <a:rPr lang="en-US" sz="1600" dirty="0"/>
              <a:t> BLU</a:t>
            </a:r>
          </a:p>
          <a:p>
            <a:pPr marL="704850" indent="-342900">
              <a:buAutoNum type="alphaLcPeriod"/>
            </a:pPr>
            <a:r>
              <a:rPr lang="en-US" sz="1600" dirty="0"/>
              <a:t>KMK No. 278/KMK.05/2017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Penetapan</a:t>
            </a:r>
            <a:r>
              <a:rPr lang="en-US" sz="1600" dirty="0"/>
              <a:t> </a:t>
            </a:r>
            <a:r>
              <a:rPr lang="en-US" sz="1600" dirty="0" err="1"/>
              <a:t>Remunerasi</a:t>
            </a:r>
            <a:endParaRPr lang="en-US" sz="1600" dirty="0"/>
          </a:p>
          <a:p>
            <a:pPr marL="704850" indent="-342900">
              <a:buAutoNum type="alphaLcPeriod"/>
            </a:pPr>
            <a:endParaRPr lang="en-US" sz="1600" dirty="0"/>
          </a:p>
          <a:p>
            <a:pPr marL="361950"/>
            <a:r>
              <a:rPr lang="en-US" sz="1600" dirty="0"/>
              <a:t>KPI </a:t>
            </a:r>
            <a:r>
              <a:rPr lang="en-US" sz="1600" dirty="0" err="1"/>
              <a:t>Rektor</a:t>
            </a:r>
            <a:r>
              <a:rPr lang="en-US" sz="1600" dirty="0"/>
              <a:t> </a:t>
            </a:r>
            <a:r>
              <a:rPr lang="en-US" sz="1600" dirty="0" err="1"/>
              <a:t>melebihi</a:t>
            </a:r>
            <a:r>
              <a:rPr lang="en-US" sz="1600" dirty="0"/>
              <a:t> target yang </a:t>
            </a:r>
            <a:r>
              <a:rPr lang="en-US" sz="1600" dirty="0" err="1"/>
              <a:t>ditetapkan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kontrak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diusulkan</a:t>
            </a:r>
            <a:r>
              <a:rPr lang="en-US" sz="1600" dirty="0"/>
              <a:t> </a:t>
            </a:r>
            <a:r>
              <a:rPr lang="en-US" sz="1600" dirty="0" err="1"/>
              <a:t>insentif</a:t>
            </a:r>
            <a:r>
              <a:rPr lang="en-US" sz="1600" dirty="0"/>
              <a:t> </a:t>
            </a:r>
            <a:r>
              <a:rPr lang="en-US" sz="1600" dirty="0" err="1"/>
              <a:t>kinerja</a:t>
            </a:r>
            <a:r>
              <a:rPr lang="en-US" sz="1600" dirty="0"/>
              <a:t> </a:t>
            </a:r>
            <a:r>
              <a:rPr lang="en-US" sz="1600" dirty="0" err="1"/>
              <a:t>atas</a:t>
            </a:r>
            <a:r>
              <a:rPr lang="en-US" sz="1600" dirty="0"/>
              <a:t> </a:t>
            </a:r>
            <a:r>
              <a:rPr lang="en-US" sz="1600" dirty="0" err="1"/>
              <a:t>kelebihan</a:t>
            </a:r>
            <a:r>
              <a:rPr lang="en-US" sz="1600" dirty="0"/>
              <a:t> </a:t>
            </a:r>
            <a:r>
              <a:rPr lang="en-US" sz="1600" dirty="0" err="1"/>
              <a:t>capaian</a:t>
            </a:r>
            <a:r>
              <a:rPr lang="en-US" sz="1600" dirty="0"/>
              <a:t> KPI</a:t>
            </a:r>
            <a:endParaRPr lang="en-ID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650D0-4646-43D1-B0C0-DE046A46C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3" y="3488813"/>
            <a:ext cx="1391839" cy="336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12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0CE7E-3E4F-4FED-B36D-2FDF94FAD493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KLASTERISASI PERGURUAN TINGGI INDONESIA (PTI)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EFB74D1-11C0-4285-8F78-1EEA05B1D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903096"/>
              </p:ext>
            </p:extLst>
          </p:nvPr>
        </p:nvGraphicFramePr>
        <p:xfrm>
          <a:off x="1838325" y="920750"/>
          <a:ext cx="8267700" cy="579029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08053">
                  <a:extLst>
                    <a:ext uri="{9D8B030D-6E8A-4147-A177-3AD203B41FA5}">
                      <a16:colId xmlns:a16="http://schemas.microsoft.com/office/drawing/2014/main" val="3897677702"/>
                    </a:ext>
                  </a:extLst>
                </a:gridCol>
                <a:gridCol w="6559647">
                  <a:extLst>
                    <a:ext uri="{9D8B030D-6E8A-4147-A177-3AD203B41FA5}">
                      <a16:colId xmlns:a16="http://schemas.microsoft.com/office/drawing/2014/main" val="135968375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Kriteria</a:t>
                      </a:r>
                      <a:endParaRPr lang="en-ID" sz="15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r>
                        <a:rPr lang="en-ID" sz="1500" b="1" u="none" strike="noStrike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endParaRPr lang="en-ID" sz="1500" b="1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563658"/>
                  </a:ext>
                </a:extLst>
              </a:tr>
              <a:tr h="181306">
                <a:tc rowSpan="5"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Input 15%</a:t>
                      </a:r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a. </a:t>
                      </a:r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% Dosen S3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234615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b. % Dosen Lektor Kepala dan Guru Besar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847914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c. Rasio Mahasiswa Terhadap Dosen</a:t>
                      </a:r>
                      <a:endParaRPr lang="fi-FI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17232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d. Mahasiswa Asing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3588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e. Dosen Asing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83560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9164627"/>
                  </a:ext>
                </a:extLst>
              </a:tr>
              <a:tr h="181306">
                <a:tc rowSpan="6"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Proses 25%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a. Pembelajaran Daring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04465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b. Kelengkapan PD DIKTI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91864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c. Laporan Keuangan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455324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d. Kerjasama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20492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e. Akreditasi Prodi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011275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f. </a:t>
                      </a:r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hlinkClick r:id="" action="ppaction://noaction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Akreditasi Instutisi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5784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316725"/>
                  </a:ext>
                </a:extLst>
              </a:tr>
              <a:tr h="181306">
                <a:tc rowSpan="4"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Output Proses 25%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a. Kinerja Kemahasiswaan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7694788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b. Artikel Ilmiah Terindek Per dosen (scopus)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0984887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c. Kinerja Penelitian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09686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d. Prodi Akreditasi Internasional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26977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016189"/>
                  </a:ext>
                </a:extLst>
              </a:tr>
              <a:tr h="181306">
                <a:tc rowSpan="5">
                  <a:txBody>
                    <a:bodyPr/>
                    <a:lstStyle/>
                    <a:p>
                      <a:pPr algn="ctr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Outcome 35%</a:t>
                      </a:r>
                    </a:p>
                  </a:txBody>
                  <a:tcPr marL="9065" marR="9065" marT="906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a. </a:t>
                      </a:r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Kinerja Inovasi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7924979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b. Jumlah Paten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2189324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c. Jumlah Sitasi Per dosen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035464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d. Kinerja Pengabdian Masyarakat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77381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pPr algn="l" fontAlgn="b"/>
                      <a:endParaRPr lang="en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065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1500" u="none" strike="noStrike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e. % Lulusan Memperoleh Perkerjaan dalam waktu 6 bulan (Teacher Study)</a:t>
                      </a:r>
                      <a:endParaRPr lang="id-ID" sz="1500" b="0" i="0" u="none" strike="noStrike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000" marR="9065" marT="906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25879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34355DF-7AA5-4F07-93EE-014CFA673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77" y="3165367"/>
            <a:ext cx="1391839" cy="36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67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32859CB-F338-4F45-85AA-DF332007D9B8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32192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PRODUK INOVASI         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F0F6E1-BCA9-447D-BA21-BE5C1EC47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20" y="171450"/>
            <a:ext cx="7109914" cy="65329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0DA032-3371-400A-9470-BADE03DDBB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08" y="3624530"/>
            <a:ext cx="3318913" cy="327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94C126-24F2-4DF9-A742-8F13281EEC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369" y="4205152"/>
            <a:ext cx="2128931" cy="1325562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4EBA6B58-75D7-4335-977F-24AACDC476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7" y="0"/>
            <a:ext cx="762003" cy="76200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5C305374-6C3A-4418-A7FD-6F9551B00780}"/>
              </a:ext>
            </a:extLst>
          </p:cNvPr>
          <p:cNvSpPr/>
          <p:nvPr/>
        </p:nvSpPr>
        <p:spPr>
          <a:xfrm rot="5400000">
            <a:off x="1762319" y="984893"/>
            <a:ext cx="514350" cy="3876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2C2D714-AB6B-4E7D-91BA-7338B8C5210D}"/>
              </a:ext>
            </a:extLst>
          </p:cNvPr>
          <p:cNvSpPr txBox="1">
            <a:spLocks/>
          </p:cNvSpPr>
          <p:nvPr/>
        </p:nvSpPr>
        <p:spPr>
          <a:xfrm>
            <a:off x="1395723" y="1325563"/>
            <a:ext cx="1252227" cy="92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4</a:t>
            </a:r>
            <a:endParaRPr lang="en-ID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5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FEC15E-45C2-4FCA-AC8F-22F0F617B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625" y="398620"/>
            <a:ext cx="7072375" cy="60607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D6EB33-6134-42C0-AA55-A8ADCF3E091E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PUBLIKASI INTERNASIONAL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835A6F-6872-44ED-9478-890A63A7D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3829050"/>
            <a:ext cx="3166629" cy="3028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3C053C-5405-4BA8-A7E7-FF5F5B21EC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94" y="3428999"/>
            <a:ext cx="2128931" cy="132556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CC85D69-518D-4E0D-BB71-8B7C5F65E810}"/>
              </a:ext>
            </a:extLst>
          </p:cNvPr>
          <p:cNvSpPr/>
          <p:nvPr/>
        </p:nvSpPr>
        <p:spPr>
          <a:xfrm rot="5400000">
            <a:off x="1762319" y="984893"/>
            <a:ext cx="514350" cy="38765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829AD3E-132E-47AC-A3CD-4C6E1C861FD1}"/>
              </a:ext>
            </a:extLst>
          </p:cNvPr>
          <p:cNvSpPr txBox="1">
            <a:spLocks/>
          </p:cNvSpPr>
          <p:nvPr/>
        </p:nvSpPr>
        <p:spPr>
          <a:xfrm>
            <a:off x="1395723" y="1325563"/>
            <a:ext cx="1252227" cy="92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650</a:t>
            </a:r>
            <a:endParaRPr lang="en-ID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9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B17C-1E57-4818-96BF-43CA7105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075"/>
            <a:ext cx="10515600" cy="5232400"/>
          </a:xfrm>
        </p:spPr>
        <p:txBody>
          <a:bodyPr>
            <a:normAutofit/>
          </a:bodyPr>
          <a:lstStyle/>
          <a:p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dan 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Misi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Tingkat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Capaian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Visi dan Misi 2019</a:t>
            </a:r>
          </a:p>
          <a:p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Kondisi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Eksisting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Mahasiswa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lulusan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SDM (</a:t>
            </a:r>
            <a:r>
              <a:rPr lang="en-ID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Dosen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dan 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hlinkClick r:id="rId7" action="ppaction://hlinksldjump"/>
              </a:rPr>
              <a:t>Tendik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Kurikulum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Pembelajaran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Suasana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Akademik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Pembiayaan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Sarpras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dan SI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Penilitian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Pengabdian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kepada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Masyarakat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Kerjasama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Tata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Kelola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Kelembagaan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Sasaran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Strategis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2020-2024</a:t>
            </a:r>
          </a:p>
          <a:p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7F2B662-B034-41B7-9556-0B49848DB63C}"/>
              </a:ext>
            </a:extLst>
          </p:cNvPr>
          <p:cNvSpPr txBox="1">
            <a:spLocks/>
          </p:cNvSpPr>
          <p:nvPr/>
        </p:nvSpPr>
        <p:spPr>
          <a:xfrm>
            <a:off x="1289128" y="235776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OUTLINE</a:t>
            </a:r>
            <a:endParaRPr lang="en-ID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5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6F89B1-09B9-44A8-BCB3-DE45134508AA}"/>
              </a:ext>
            </a:extLst>
          </p:cNvPr>
          <p:cNvSpPr txBox="1">
            <a:spLocks/>
          </p:cNvSpPr>
          <p:nvPr/>
        </p:nvSpPr>
        <p:spPr>
          <a:xfrm>
            <a:off x="1286069" y="6416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1</a:t>
            </a:r>
          </a:p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</a:t>
            </a:r>
            <a:r>
              <a:rPr lang="en-US" sz="2800" b="1" dirty="0" err="1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Kualitas</a:t>
            </a:r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Pembelajaran</a:t>
            </a:r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 dan </a:t>
            </a:r>
            <a:r>
              <a:rPr lang="en-US" sz="2800" b="1" dirty="0" err="1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Kemahasiswaan</a:t>
            </a:r>
            <a:endParaRPr lang="en-US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DE8288-8A69-494A-8EC4-1515375E5E9B}"/>
              </a:ext>
            </a:extLst>
          </p:cNvPr>
          <p:cNvSpPr txBox="1">
            <a:spLocks/>
          </p:cNvSpPr>
          <p:nvPr/>
        </p:nvSpPr>
        <p:spPr>
          <a:xfrm>
            <a:off x="1294091" y="-641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rgbClr val="FFFF00"/>
                </a:solidFill>
                <a:latin typeface="Cambria" panose="02040503050406030204" pitchFamily="18" charset="0"/>
              </a:rPr>
              <a:t>SASARAN STRATEGIS UNP 2020-2024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DE762FE-CF7B-4E39-90D7-175C8315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38355"/>
              </p:ext>
            </p:extLst>
          </p:nvPr>
        </p:nvGraphicFramePr>
        <p:xfrm>
          <a:off x="416209" y="1893859"/>
          <a:ext cx="11294072" cy="4716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890701189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Indeks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kepuasan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mahasiswa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terhadap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PBM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75%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80%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85%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Kualitas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Pembelajaran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Daring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28,28%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50%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Mahasiswa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Asing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mahasiswa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berwirausaha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147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261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300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lulusan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bersertifikat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kompetensi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&amp;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profesi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8,1%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14%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80136604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 lulusan yang langsung bekerja baik dalam Negeri maupun Luar Negeri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28%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40%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2556738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Kepuasan pengguna lulusan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75%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80%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85%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0978524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Kemampuan Bahasa inggris Mahasiswa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425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450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252532222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nb-NO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Jumlah mahasiswa berprestasi akademik dan Non Akademik</a:t>
                      </a:r>
                      <a:endParaRPr lang="en-ID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13193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54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88FE4-748A-473C-9DD2-D026DD66F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9701"/>
            <a:ext cx="10515600" cy="513397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endParaRPr lang="nb-NO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10"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10"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749CD-F769-46BA-97F2-22E94350439F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1</a:t>
            </a:r>
          </a:p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</a:t>
            </a:r>
            <a:r>
              <a:rPr lang="en-US" sz="2800" b="1" dirty="0" err="1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Kualitas</a:t>
            </a:r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800" b="1" dirty="0" err="1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Pembelajaran</a:t>
            </a:r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 dan </a:t>
            </a:r>
            <a:r>
              <a:rPr lang="en-US" sz="2800" b="1" dirty="0" err="1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Kemahasiswaan</a:t>
            </a:r>
            <a:endParaRPr lang="en-US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0A9A865-FAF5-4A88-BBF2-9F87F253D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759309"/>
              </p:ext>
            </p:extLst>
          </p:nvPr>
        </p:nvGraphicFramePr>
        <p:xfrm>
          <a:off x="419334" y="1692214"/>
          <a:ext cx="11293201" cy="31691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39">
                  <a:extLst>
                    <a:ext uri="{9D8B030D-6E8A-4147-A177-3AD203B41FA5}">
                      <a16:colId xmlns:a16="http://schemas.microsoft.com/office/drawing/2014/main" val="3098244375"/>
                    </a:ext>
                  </a:extLst>
                </a:gridCol>
                <a:gridCol w="7744566">
                  <a:extLst>
                    <a:ext uri="{9D8B030D-6E8A-4147-A177-3AD203B41FA5}">
                      <a16:colId xmlns:a16="http://schemas.microsoft.com/office/drawing/2014/main" val="694991675"/>
                    </a:ext>
                  </a:extLst>
                </a:gridCol>
                <a:gridCol w="985732">
                  <a:extLst>
                    <a:ext uri="{9D8B030D-6E8A-4147-A177-3AD203B41FA5}">
                      <a16:colId xmlns:a16="http://schemas.microsoft.com/office/drawing/2014/main" val="3755739248"/>
                    </a:ext>
                  </a:extLst>
                </a:gridCol>
                <a:gridCol w="985732">
                  <a:extLst>
                    <a:ext uri="{9D8B030D-6E8A-4147-A177-3AD203B41FA5}">
                      <a16:colId xmlns:a16="http://schemas.microsoft.com/office/drawing/2014/main" val="3278883169"/>
                    </a:ext>
                  </a:extLst>
                </a:gridCol>
                <a:gridCol w="985732">
                  <a:extLst>
                    <a:ext uri="{9D8B030D-6E8A-4147-A177-3AD203B41FA5}">
                      <a16:colId xmlns:a16="http://schemas.microsoft.com/office/drawing/2014/main" val="1430482472"/>
                    </a:ext>
                  </a:extLst>
                </a:gridCol>
              </a:tblGrid>
              <a:tr h="5281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551243991"/>
                  </a:ext>
                </a:extLst>
              </a:tr>
              <a:tr h="5281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Peningkatan Rasio lulusan tepat waktu</a:t>
                      </a:r>
                      <a:endParaRPr lang="en-ID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80%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85%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2411474937"/>
                  </a:ext>
                </a:extLst>
              </a:tr>
              <a:tr h="5281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fi-FI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Peningkatan Rasio waktu tunggu lulusan</a:t>
                      </a:r>
                      <a:endParaRPr lang="en-ID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30%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40%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2368745934"/>
                  </a:ext>
                </a:extLst>
              </a:tr>
              <a:tr h="5281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ID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Peningkatan Rata-rata IPK </a:t>
                      </a:r>
                      <a:r>
                        <a:rPr lang="en-ID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lulusan</a:t>
                      </a:r>
                      <a:endParaRPr lang="en-ID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3,30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3,35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3,40 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8497520"/>
                  </a:ext>
                </a:extLst>
              </a:tr>
              <a:tr h="5281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ID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Mahasiswa </a:t>
                      </a:r>
                      <a:r>
                        <a:rPr lang="en-ID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penerima</a:t>
                      </a:r>
                      <a:r>
                        <a:rPr lang="en-ID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beasiswa</a:t>
                      </a:r>
                      <a:endParaRPr lang="en-ID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7,8%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8,4%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10%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918127512"/>
                  </a:ext>
                </a:extLst>
              </a:tr>
              <a:tr h="52818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en-ID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PBM </a:t>
                      </a:r>
                      <a:r>
                        <a:rPr lang="en-ID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berstandar</a:t>
                      </a:r>
                      <a:r>
                        <a:rPr lang="en-ID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6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15%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25%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308288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087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2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relevansi dan produktivitas riset dan pengembangan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7BF121C-441A-4FE2-BB90-9B71B0A575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091364"/>
              </p:ext>
            </p:extLst>
          </p:nvPr>
        </p:nvGraphicFramePr>
        <p:xfrm>
          <a:off x="416209" y="1893859"/>
          <a:ext cx="11294072" cy="328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42108844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HKI (Hak Paten, Hak Cipta, Trademark, Lisensi) yang didaftarkan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200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300 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publikasi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nasional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2.460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3.300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publikasi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nasional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terakreditasi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publikasi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350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675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877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sitasi karya ilmiah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243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2.900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5.000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80136604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prototype R &amp; 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65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78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25567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974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2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relevansi dan produktivitas riset dan pengembangan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34DEF38-29B2-4D02-87C6-87072469A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36860"/>
              </p:ext>
            </p:extLst>
          </p:nvPr>
        </p:nvGraphicFramePr>
        <p:xfrm>
          <a:off x="416209" y="1893859"/>
          <a:ext cx="11294072" cy="328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2210717989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prototype industry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Jumlah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Jurnal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Nasional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Terakreditasi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N/A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Jumlah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Jurnal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Bereputasi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Terindeks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Global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N/A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Dana Masyarakat yang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Dipergunakan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untuk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Penelitian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N/A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11,7%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Jumlah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Keterlibatan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Civitas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Akademika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dalam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Kegiatan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Penelitian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D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N/A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1.624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2.000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80136604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b-NO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buku ber-ISBN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en-ID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N/A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255673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49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3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Menguatnya kapasitas inovasi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5A42E90-34D3-4030-88DB-7CA7131C9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613633"/>
              </p:ext>
            </p:extLst>
          </p:nvPr>
        </p:nvGraphicFramePr>
        <p:xfrm>
          <a:off x="416209" y="1893859"/>
          <a:ext cx="11294072" cy="1406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11844499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sv-SE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Kuantitas produk inovasi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 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Penguatan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kualitas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inovasi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(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Komersialisasi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115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4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relevansi, kualitas, dan kuantitas sumber daya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D14DAB0-8037-4BF4-9B36-2F890DBE2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27428"/>
              </p:ext>
            </p:extLst>
          </p:nvPr>
        </p:nvGraphicFramePr>
        <p:xfrm>
          <a:off x="416209" y="1893859"/>
          <a:ext cx="11294072" cy="3281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292003085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nn-NO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Jumlah dosen berkualifikasi S3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237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364 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bersertifikat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Pendidikan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89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bersertifikat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kompetensi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profesi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5,6%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10%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15%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Rasio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jumlah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terhadap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mahasiswa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1:34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1:33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1:30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dengan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jabatan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Lektor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Kepala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278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362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80136604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Peningkatan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Persentase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dosen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dengan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jabatan</a:t>
                      </a:r>
                      <a:r>
                        <a:rPr lang="en-ID" sz="16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 Guru </a:t>
                      </a:r>
                      <a:r>
                        <a:rPr lang="en-ID" sz="160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Besar</a:t>
                      </a:r>
                      <a:endParaRPr lang="en-ID" sz="16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202810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1476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4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relevansi, kualitas, dan kuantitas sumber daya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0249674-75DA-4912-8924-899289E03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54860"/>
              </p:ext>
            </p:extLst>
          </p:nvPr>
        </p:nvGraphicFramePr>
        <p:xfrm>
          <a:off x="416209" y="1893859"/>
          <a:ext cx="11294072" cy="4219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769748804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Jumlah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Tendik yang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Mengikuti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Pelatihan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Dosen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Asing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Jumlah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Penelitian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Kerjasama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artikel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publikasi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terindeks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scopus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650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780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80136604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Dosen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bereputasi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368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2556738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Pendapatan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UNP di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luar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UKT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 M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 M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 M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171370960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Pendapatan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UNP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dari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PNBP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164 M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280 M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300 M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199976013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Pendapatan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UNP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dari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BOPTN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 M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34,8 M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34,8 M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34887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02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5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peran UNP dalam penyelesaian masalah kemasyarakatan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B50392-263F-4E83-A14E-B7E41E5FA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192309"/>
              </p:ext>
            </p:extLst>
          </p:nvPr>
        </p:nvGraphicFramePr>
        <p:xfrm>
          <a:off x="416209" y="1893859"/>
          <a:ext cx="11294072" cy="23724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2713456120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Persentase dana masyarakat yang dipergunakan untuk pengabdian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1,87%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3,3%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5%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keterlibatan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civitas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akademika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dalam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kegiatan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pengabdian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426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1.280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2.100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mitra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yang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terlibat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dalam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kegiatan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pengabdian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123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320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350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keterlibatan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institusi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dalam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pengembangan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ekonomi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 Pendidikan,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kesehatan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saintek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dan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Soshum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378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393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125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6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Terwujudnya tata kelola yang baik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1B413C-A356-443C-B028-57D266F32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026005"/>
              </p:ext>
            </p:extLst>
          </p:nvPr>
        </p:nvGraphicFramePr>
        <p:xfrm>
          <a:off x="416209" y="1893859"/>
          <a:ext cx="11410596" cy="2841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276444937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Opini penilaian laporan keuangan oleh auditor publik : WTP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WTP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WTP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WTP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Indeks kepuasan pelayanan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78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Kelengkapan Laporan PD-DIKTI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80%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Peringkat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Keterbukaan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Informasi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Publik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Menuju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Informatif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Informatif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299773946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Pengembangan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Sistem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Informasi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Terpadu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50%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75%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95%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267724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228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7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kualitas kelembagaan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459CCBB-86AF-47B1-98F2-4788E25E9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438476"/>
              </p:ext>
            </p:extLst>
          </p:nvPr>
        </p:nvGraphicFramePr>
        <p:xfrm>
          <a:off x="416209" y="1893859"/>
          <a:ext cx="11294072" cy="2869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205025870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Pengembangan Program Studi Vokasional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Pilot Project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Status Kelembagaan Menjadi PTN-BH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BLU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BLU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Proposal PTN-BH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Pembukaan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Fakultas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Peringkat UNP di dalam Klasterisasi PTI (Perguruan Tinggi Indonesia)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88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540078180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Peringkat UNP di dalam WUR (World University Ranking)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4.724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4.600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267724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46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C4AD-38BD-4168-9FC1-E7E6B0F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154" y="1847491"/>
            <a:ext cx="10305691" cy="3622559"/>
          </a:xfrm>
          <a:prstGeom prst="round2Diag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200" dirty="0">
                <a:solidFill>
                  <a:schemeClr val="bg1"/>
                </a:solidFill>
                <a:latin typeface="Cambria" panose="02040503050406030204" pitchFamily="18" charset="0"/>
              </a:rPr>
              <a:t>MENJADI SALAH SATU UNIVERSITAS UNGGUL DI KAWASAN ASIA TENGGARA DI BIDANG ILMU KEPENDIDIKAN, ILMU PENGETAHUAN, TEKNOLOGI, OLAHRAGA, DAN SENI PADA TAHUN 2020 BERDASARKAN KETAKWAAN KEPADA TUHAN YANG MAHA ESA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82805D-8D52-4E96-9409-51E032F9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28" y="235776"/>
            <a:ext cx="10515600" cy="7397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VISI UNP 2015-2019</a:t>
            </a:r>
            <a:endParaRPr lang="en-ID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421BEC1A-A6B7-45CD-A4AE-CA019BD12D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7" y="6095997"/>
            <a:ext cx="762003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21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7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kualitas kelembagaan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22B5886-707B-4FC4-A4AB-9E53E11009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79333"/>
              </p:ext>
            </p:extLst>
          </p:nvPr>
        </p:nvGraphicFramePr>
        <p:xfrm>
          <a:off x="416209" y="1360459"/>
          <a:ext cx="11294072" cy="375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2973905052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Mempertahankan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Akreditasi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Institusi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: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Unggul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Persentase prodi terakreditasi unggul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22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55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prodi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bersertifikasi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Akreditasi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13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Laboratorium/Studio/Bengkel/Pusdiklat yang bersertifikat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Perpustakaan terakreditasi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B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3946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Kelengkapan dan implementasi SPMI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Terbaik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I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Terbaik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I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078180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Jumlah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kelas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internasional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72000" marR="72000" marT="9525" marB="0" anchor="ctr">
                    <a:solidFill>
                      <a:schemeClr val="accent1">
                        <a:tint val="20000"/>
                        <a:alpha val="9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59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63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7D7B65D-1A7C-47D2-9000-BC09A8DCE4DC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SASARAN STRATEGIS 8</a:t>
            </a:r>
          </a:p>
          <a:p>
            <a:r>
              <a:rPr lang="sv-SE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Meningkatnya kerjasama yang produktif dan bereputasi global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84C6C48-76A3-4C40-A225-DB3447715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269073"/>
              </p:ext>
            </p:extLst>
          </p:nvPr>
        </p:nvGraphicFramePr>
        <p:xfrm>
          <a:off x="416209" y="1427134"/>
          <a:ext cx="11294072" cy="5156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443">
                  <a:extLst>
                    <a:ext uri="{9D8B030D-6E8A-4147-A177-3AD203B41FA5}">
                      <a16:colId xmlns:a16="http://schemas.microsoft.com/office/drawing/2014/main" val="3770143320"/>
                    </a:ext>
                  </a:extLst>
                </a:gridCol>
                <a:gridCol w="7745415">
                  <a:extLst>
                    <a:ext uri="{9D8B030D-6E8A-4147-A177-3AD203B41FA5}">
                      <a16:colId xmlns:a16="http://schemas.microsoft.com/office/drawing/2014/main" val="69119194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993195837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3586699123"/>
                    </a:ext>
                  </a:extLst>
                </a:gridCol>
                <a:gridCol w="985738">
                  <a:extLst>
                    <a:ext uri="{9D8B030D-6E8A-4147-A177-3AD203B41FA5}">
                      <a16:colId xmlns:a16="http://schemas.microsoft.com/office/drawing/2014/main" val="1562234372"/>
                    </a:ext>
                  </a:extLst>
                </a:gridCol>
              </a:tblGrid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Indikator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Kinerja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Sasaran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2019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2020 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7107475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 Implementasi Kerjasama Nasional dan Internasional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113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27003155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Memperluas Kerjasama dengan PT Asing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3412016622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Joint Curriculum, Joint Degree dan Double Degree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942527208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International Credit Transfer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46248832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Student Mobility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2997739467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Peningkatan</a:t>
                      </a: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 Staff Mobility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N/A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683775199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International Conference UNP </a:t>
                      </a:r>
                      <a:r>
                        <a:rPr lang="en-ID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Terindeks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4071872360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Joint Research, Publikasi dan Konferensi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540078180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International Journal Board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1267724003"/>
                  </a:ext>
                </a:extLst>
              </a:tr>
              <a:tr h="468810">
                <a:tc>
                  <a:txBody>
                    <a:bodyPr/>
                    <a:lstStyle/>
                    <a:p>
                      <a:pPr algn="ctr"/>
                      <a:r>
                        <a:rPr lang="en-ID" sz="1600" dirty="0">
                          <a:latin typeface="Cambria" panose="02040503050406030204" pitchFamily="18" charset="0"/>
                        </a:rPr>
                        <a:t>10</a:t>
                      </a:r>
                      <a:endParaRPr lang="en-ID" dirty="0"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International Internship Program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39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 marL="72000" marR="72000" marT="9525" marB="0" anchor="ctr"/>
                </a:tc>
                <a:extLst>
                  <a:ext uri="{0D108BD9-81ED-4DB2-BD59-A6C34878D82A}">
                    <a16:rowId xmlns:a16="http://schemas.microsoft.com/office/drawing/2014/main" val="2980695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4167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43DECB-373D-4E8A-AC28-8C612DFACF35}"/>
              </a:ext>
            </a:extLst>
          </p:cNvPr>
          <p:cNvSpPr txBox="1"/>
          <p:nvPr/>
        </p:nvSpPr>
        <p:spPr>
          <a:xfrm>
            <a:off x="2291751" y="2367951"/>
            <a:ext cx="760849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16600" b="1" dirty="0" err="1">
                <a:solidFill>
                  <a:schemeClr val="bg1"/>
                </a:solidFill>
                <a:latin typeface="Jonquilles" panose="02000000000000000000" pitchFamily="2" charset="0"/>
              </a:rPr>
              <a:t>Terima</a:t>
            </a:r>
            <a:r>
              <a:rPr lang="en-ID" sz="16600" b="1" dirty="0">
                <a:solidFill>
                  <a:schemeClr val="bg1"/>
                </a:solidFill>
                <a:latin typeface="Jonquilles" panose="02000000000000000000" pitchFamily="2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0166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CC4AD-38BD-4168-9FC1-E7E6B0F42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825"/>
            <a:ext cx="10515600" cy="4910138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Menyelenggarakan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pendidikan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berkualitas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di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bidang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ilmu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kependidikan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sains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teknologi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olahraga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seni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berdasarkan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nilai-nilai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moral, agama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ketakwaan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kepada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Tuhan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Maha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Esa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Menyelenggarakan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kegiatan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penelitian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menyebarluaskan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ilmu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pengetahuan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hasil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penelitian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serta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model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pembelajaran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yang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inovatif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pada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tingkat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nasional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maupun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internasional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Menyelenggarakan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kegiatan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pengabdian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kepada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masyarakat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sebagai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upaya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penerapan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ilmu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kependidikan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sains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teknologi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olahraga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seni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kemajuan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bangsa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. </a:t>
            </a:r>
          </a:p>
          <a:p>
            <a:pPr algn="just"/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Meningkatkan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tata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kelola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universitas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(good university governance). </a:t>
            </a:r>
          </a:p>
          <a:p>
            <a:pPr algn="just"/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Meningkatkan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kerjasama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lokal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nasional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,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internasional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just"/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Mengembangkan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Landasan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dan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Melaksanakan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kebijakan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untuk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menuju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salah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satu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universitas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bertaraf</a:t>
            </a:r>
            <a:r>
              <a:rPr lang="en-ID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ID" dirty="0" err="1">
                <a:solidFill>
                  <a:schemeClr val="bg1"/>
                </a:solidFill>
                <a:latin typeface="Cambria" panose="02040503050406030204" pitchFamily="18" charset="0"/>
              </a:rPr>
              <a:t>internasional</a:t>
            </a:r>
            <a:endParaRPr lang="en-ID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CA1FE1-D99D-406B-9BCE-A0D7E641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28" y="235776"/>
            <a:ext cx="10515600" cy="7397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MISI UNP 2015-2019</a:t>
            </a:r>
            <a:endParaRPr lang="en-ID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66A2E780-60A5-418D-A894-E421CC204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7" y="6095997"/>
            <a:ext cx="762003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2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0375865"/>
              </p:ext>
            </p:extLst>
          </p:nvPr>
        </p:nvGraphicFramePr>
        <p:xfrm>
          <a:off x="1202762" y="975551"/>
          <a:ext cx="4848864" cy="2993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8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8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4567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Jenjang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 Program </a:t>
                      </a:r>
                      <a:r>
                        <a:rPr sz="1400" b="1" dirty="0" err="1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Studi</a:t>
                      </a:r>
                      <a:endParaRPr lang="en-US" sz="14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600" b="1">
                          <a:solidFill>
                            <a:schemeClr val="tx1"/>
                          </a:solidFill>
                          <a:highlight>
                            <a:srgbClr val="CB99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Jumlah Mahasiswa</a:t>
                      </a:r>
                      <a:endParaRPr lang="en-US" sz="1600" b="1">
                        <a:solidFill>
                          <a:schemeClr val="tx1"/>
                        </a:solidFill>
                        <a:highlight>
                          <a:srgbClr val="CB99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400" b="1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2016</a:t>
                      </a:r>
                      <a:endParaRPr lang="en-ID" sz="14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highlight>
                            <a:srgbClr val="CB9900"/>
                          </a:highlight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2017</a:t>
                      </a:r>
                      <a:endParaRPr lang="en-US" sz="14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1400" b="1" dirty="0">
                          <a:solidFill>
                            <a:schemeClr val="tx1"/>
                          </a:solidFill>
                          <a:highlight>
                            <a:srgbClr val="CB9900"/>
                          </a:highlight>
                          <a:latin typeface="Cambria" panose="02040503050406030204" charset="0"/>
                          <a:cs typeface="Cambria" panose="02040503050406030204" charset="0"/>
                          <a:sym typeface="+mn-ea"/>
                        </a:rPr>
                        <a:t>2018</a:t>
                      </a:r>
                      <a:endParaRPr lang="en-ID" sz="14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highlight>
                            <a:srgbClr val="CB9900"/>
                          </a:highlight>
                          <a:uFillTx/>
                          <a:latin typeface="Cambria" panose="02040503050406030204" charset="0"/>
                          <a:ea typeface="Cambria" panose="02040503050406030204" charset="0"/>
                          <a:cs typeface="Cambria" panose="02040503050406030204" charset="0"/>
                        </a:rPr>
                        <a:t>%</a:t>
                      </a: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S3</a:t>
                      </a:r>
                      <a:endParaRPr lang="en-US" sz="12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378</a:t>
                      </a:r>
                      <a:endParaRPr lang="en-ID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455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76200" marB="10160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478</a:t>
                      </a:r>
                    </a:p>
                  </a:txBody>
                  <a:tcPr marL="68580" marR="68580" marT="76200" marB="1016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1.21 </a:t>
                      </a:r>
                      <a:endParaRPr lang="en-US" sz="1200" b="1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S2</a:t>
                      </a:r>
                      <a:endParaRPr lang="en-US" sz="12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2.830</a:t>
                      </a:r>
                      <a:endParaRPr lang="en-ID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2.849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76200" marB="10160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2.934</a:t>
                      </a:r>
                    </a:p>
                  </a:txBody>
                  <a:tcPr marL="68580" marR="68580" marT="76200" marB="1016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7.60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S1/D IV</a:t>
                      </a:r>
                      <a:endParaRPr lang="en-US" sz="1200" b="1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27.045</a:t>
                      </a:r>
                      <a:endParaRPr lang="en-ID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30.382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76200" marB="10160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33.390</a:t>
                      </a:r>
                    </a:p>
                  </a:txBody>
                  <a:tcPr marL="68580" marR="68580" marT="76200" marB="1016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81.05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D3</a:t>
                      </a:r>
                      <a:endParaRPr lang="en-US" sz="1200" b="1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3.133</a:t>
                      </a:r>
                      <a:endParaRPr lang="en-ID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3.386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76200" marB="10160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3.923</a:t>
                      </a:r>
                    </a:p>
                  </a:txBody>
                  <a:tcPr marL="68580" marR="68580" marT="76200" marB="1016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9.03 </a:t>
                      </a:r>
                      <a:endParaRPr lang="en-US" sz="1200" b="1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D2</a:t>
                      </a:r>
                      <a:endParaRPr lang="en-US" sz="1200" b="1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2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836</a:t>
                      </a:r>
                      <a:endParaRPr lang="en-ID" sz="1200" b="1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380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76200" marB="10160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499</a:t>
                      </a:r>
                    </a:p>
                  </a:txBody>
                  <a:tcPr marL="68580" marR="68580" marT="76200" marB="1016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1.01 </a:t>
                      </a:r>
                      <a:endParaRPr lang="en-US" sz="1200" b="1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 err="1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Profesi</a:t>
                      </a:r>
                      <a:endParaRPr lang="en-US" sz="12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2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228</a:t>
                      </a:r>
                      <a:endParaRPr lang="en-ID" sz="1200" b="1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34</a:t>
                      </a:r>
                      <a:endParaRPr lang="en-US" sz="1200" b="1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76200" marB="10160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900</a:t>
                      </a:r>
                    </a:p>
                  </a:txBody>
                  <a:tcPr marL="68580" marR="68580" marT="76200" marB="1016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0.09 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dirty="0" err="1">
                          <a:solidFill>
                            <a:schemeClr val="tx1"/>
                          </a:solidFill>
                          <a:highlight>
                            <a:srgbClr val="FFC000"/>
                          </a:highlight>
                          <a:latin typeface="Cambria" panose="02040503050406030204" charset="0"/>
                          <a:cs typeface="Cambria" panose="02040503050406030204" charset="0"/>
                        </a:rPr>
                        <a:t>Jumlah</a:t>
                      </a:r>
                      <a:endParaRPr lang="en-US" sz="1400" b="1" dirty="0">
                        <a:solidFill>
                          <a:schemeClr val="tx1"/>
                        </a:solidFill>
                        <a:highlight>
                          <a:srgbClr val="FFC000"/>
                        </a:highlight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34.450</a:t>
                      </a:r>
                      <a:endParaRPr lang="en-ID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Times New Roman" panose="02020603050405020304" charset="0"/>
                        </a:rPr>
                        <a:t>37.486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Cambria" panose="020405030504060302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76200" marB="10160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42.124</a:t>
                      </a:r>
                    </a:p>
                  </a:txBody>
                  <a:tcPr marL="68580" marR="68580" marT="76200" marB="101600" anchor="ctr">
                    <a:lnL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990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0" marR="0" marT="0" marB="0" anchor="ctr">
                    <a:lnL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524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0FA44827-DDA9-4273-8F3B-EBAA94A84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7" y="6095997"/>
            <a:ext cx="762003" cy="7620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FB97AC-938F-4C1A-8971-3F18AEDBB4CD}"/>
              </a:ext>
            </a:extLst>
          </p:cNvPr>
          <p:cNvSpPr txBox="1">
            <a:spLocks/>
          </p:cNvSpPr>
          <p:nvPr/>
        </p:nvSpPr>
        <p:spPr>
          <a:xfrm>
            <a:off x="1289128" y="235776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MAHASISWA DAN LULUSAN</a:t>
            </a:r>
            <a:endParaRPr lang="en-ID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19358F-46A4-4C2C-9611-19C2C8985436}"/>
              </a:ext>
            </a:extLst>
          </p:cNvPr>
          <p:cNvGrpSpPr/>
          <p:nvPr/>
        </p:nvGrpSpPr>
        <p:grpSpPr>
          <a:xfrm>
            <a:off x="6437433" y="287817"/>
            <a:ext cx="5738090" cy="3500120"/>
            <a:chOff x="6437433" y="287817"/>
            <a:chExt cx="5738090" cy="3500120"/>
          </a:xfrm>
        </p:grpSpPr>
        <p:graphicFrame>
          <p:nvGraphicFramePr>
            <p:cNvPr id="28" name="Chart 27">
              <a:extLst>
                <a:ext uri="{FF2B5EF4-FFF2-40B4-BE49-F238E27FC236}">
                  <a16:creationId xmlns:a16="http://schemas.microsoft.com/office/drawing/2014/main" id="{ADDF88BE-1732-49E3-A859-5A72B2C1A6E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57807962"/>
                </p:ext>
              </p:extLst>
            </p:nvPr>
          </p:nvGraphicFramePr>
          <p:xfrm>
            <a:off x="6437433" y="287817"/>
            <a:ext cx="5738090" cy="35001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94E54C-EC9F-45D8-926A-9D0F0D70B68E}"/>
                </a:ext>
              </a:extLst>
            </p:cNvPr>
            <p:cNvSpPr txBox="1"/>
            <p:nvPr/>
          </p:nvSpPr>
          <p:spPr>
            <a:xfrm>
              <a:off x="7553326" y="2847841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D770AF-59D0-4C5E-84FD-BBEB07C95A72}"/>
                </a:ext>
              </a:extLst>
            </p:cNvPr>
            <p:cNvSpPr txBox="1"/>
            <p:nvPr/>
          </p:nvSpPr>
          <p:spPr>
            <a:xfrm>
              <a:off x="7867650" y="2906107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2017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4BABF-F91E-4745-BAAC-A9AB649A39E3}"/>
                </a:ext>
              </a:extLst>
            </p:cNvPr>
            <p:cNvSpPr txBox="1"/>
            <p:nvPr/>
          </p:nvSpPr>
          <p:spPr>
            <a:xfrm>
              <a:off x="8153400" y="2963257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2018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41C3811-5EB4-4AC2-8D34-D99BE68D5C8D}"/>
                </a:ext>
              </a:extLst>
            </p:cNvPr>
            <p:cNvSpPr txBox="1"/>
            <p:nvPr/>
          </p:nvSpPr>
          <p:spPr>
            <a:xfrm>
              <a:off x="8763001" y="3000241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1DA8CEF-B65E-4E78-BFB5-5EF9A94E3F80}"/>
                </a:ext>
              </a:extLst>
            </p:cNvPr>
            <p:cNvSpPr txBox="1"/>
            <p:nvPr/>
          </p:nvSpPr>
          <p:spPr>
            <a:xfrm>
              <a:off x="9077325" y="3058507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2017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32B11AD-E049-4106-B304-060A73729996}"/>
                </a:ext>
              </a:extLst>
            </p:cNvPr>
            <p:cNvSpPr txBox="1"/>
            <p:nvPr/>
          </p:nvSpPr>
          <p:spPr>
            <a:xfrm>
              <a:off x="9363075" y="3115657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70DDA8E-88C5-451F-87F9-1B91DB0299CF}"/>
                </a:ext>
              </a:extLst>
            </p:cNvPr>
            <p:cNvSpPr txBox="1"/>
            <p:nvPr/>
          </p:nvSpPr>
          <p:spPr>
            <a:xfrm>
              <a:off x="10070501" y="3177170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D87E41-E360-43EE-9BDB-DD41B7B03C72}"/>
                </a:ext>
              </a:extLst>
            </p:cNvPr>
            <p:cNvSpPr txBox="1"/>
            <p:nvPr/>
          </p:nvSpPr>
          <p:spPr>
            <a:xfrm>
              <a:off x="10384825" y="3235436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3F8056D-A0D7-4AEA-95B8-D5D931AB2813}"/>
                </a:ext>
              </a:extLst>
            </p:cNvPr>
            <p:cNvSpPr txBox="1"/>
            <p:nvPr/>
          </p:nvSpPr>
          <p:spPr>
            <a:xfrm>
              <a:off x="10670575" y="3292586"/>
              <a:ext cx="4667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D" sz="900" dirty="0">
                  <a:solidFill>
                    <a:schemeClr val="bg1"/>
                  </a:solidFill>
                  <a:latin typeface="Cambria" panose="02040503050406030204" pitchFamily="18" charset="0"/>
                </a:rPr>
                <a:t>2018</a:t>
              </a:r>
            </a:p>
          </p:txBody>
        </p:sp>
      </p:grp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7F59BD73-44BC-4721-8F56-B4F280E056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104502"/>
              </p:ext>
            </p:extLst>
          </p:nvPr>
        </p:nvGraphicFramePr>
        <p:xfrm>
          <a:off x="6781992" y="3465152"/>
          <a:ext cx="4638675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F64769CE-68F5-4EA0-8EA5-6AF96A32C929}"/>
              </a:ext>
            </a:extLst>
          </p:cNvPr>
          <p:cNvSpPr txBox="1"/>
          <p:nvPr/>
        </p:nvSpPr>
        <p:spPr>
          <a:xfrm>
            <a:off x="8472489" y="5713747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217F22D-D31A-4FC4-8DBA-F22EB7E9B5A8}"/>
              </a:ext>
            </a:extLst>
          </p:cNvPr>
          <p:cNvSpPr txBox="1"/>
          <p:nvPr/>
        </p:nvSpPr>
        <p:spPr>
          <a:xfrm>
            <a:off x="9015413" y="5781538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EB0EE0-4A2E-474B-9A18-264865E3220D}"/>
              </a:ext>
            </a:extLst>
          </p:cNvPr>
          <p:cNvSpPr txBox="1"/>
          <p:nvPr/>
        </p:nvSpPr>
        <p:spPr>
          <a:xfrm>
            <a:off x="9510713" y="5848213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2018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1D9B18BC-7650-45C8-9774-93B20F717D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941820"/>
              </p:ext>
            </p:extLst>
          </p:nvPr>
        </p:nvGraphicFramePr>
        <p:xfrm>
          <a:off x="1123988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73414BEA-CF88-4774-B4F3-B42A56078670}"/>
              </a:ext>
            </a:extLst>
          </p:cNvPr>
          <p:cNvSpPr txBox="1"/>
          <p:nvPr/>
        </p:nvSpPr>
        <p:spPr>
          <a:xfrm>
            <a:off x="2024064" y="6421083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1E5A72-3FB1-4BAB-853A-80C547E9E87B}"/>
              </a:ext>
            </a:extLst>
          </p:cNvPr>
          <p:cNvSpPr txBox="1"/>
          <p:nvPr/>
        </p:nvSpPr>
        <p:spPr>
          <a:xfrm>
            <a:off x="2443163" y="6422199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792B3C-F67C-45C4-AEF3-263C7D38BF62}"/>
              </a:ext>
            </a:extLst>
          </p:cNvPr>
          <p:cNvSpPr txBox="1"/>
          <p:nvPr/>
        </p:nvSpPr>
        <p:spPr>
          <a:xfrm>
            <a:off x="2824163" y="6422199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2301434-5E5C-46EE-9768-F79E6CB51731}"/>
              </a:ext>
            </a:extLst>
          </p:cNvPr>
          <p:cNvSpPr txBox="1"/>
          <p:nvPr/>
        </p:nvSpPr>
        <p:spPr>
          <a:xfrm>
            <a:off x="3686255" y="6419967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D65535-7590-445B-A7CA-FD7C3D46B564}"/>
              </a:ext>
            </a:extLst>
          </p:cNvPr>
          <p:cNvSpPr txBox="1"/>
          <p:nvPr/>
        </p:nvSpPr>
        <p:spPr>
          <a:xfrm>
            <a:off x="4105354" y="6421083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E30FA8-7B3F-4A78-838E-BD8AF6063B0D}"/>
              </a:ext>
            </a:extLst>
          </p:cNvPr>
          <p:cNvSpPr txBox="1"/>
          <p:nvPr/>
        </p:nvSpPr>
        <p:spPr>
          <a:xfrm>
            <a:off x="4486354" y="6421083"/>
            <a:ext cx="4667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900" dirty="0">
                <a:solidFill>
                  <a:schemeClr val="bg1"/>
                </a:solidFill>
                <a:latin typeface="Cambria" panose="02040503050406030204" pitchFamily="18" charset="0"/>
              </a:rPr>
              <a:t>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85" y="-10825"/>
            <a:ext cx="10940415" cy="132588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+mn-ea"/>
              </a:rPr>
              <a:t>Kualitas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+mn-ea"/>
              </a:rPr>
              <a:t>Belmawa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+mn-ea"/>
              </a:rPr>
              <a:t>: Program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+mn-ea"/>
              </a:rPr>
              <a:t>Wirausaha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+mn-ea"/>
              </a:rPr>
              <a:t>Mahasiswa</a:t>
            </a:r>
            <a:endParaRPr lang="en-US" sz="32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sym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81185" y="4234180"/>
            <a:ext cx="110998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75000"/>
                  </a:schemeClr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39</a:t>
            </a:r>
          </a:p>
          <a:p>
            <a:pPr algn="ctr"/>
            <a:r>
              <a:rPr lang="en-US" altLang="zh-CN" sz="2400" b="1" dirty="0">
                <a:ln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 2016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47535" y="4833620"/>
            <a:ext cx="253365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  <a:endCxn id="10" idx="2"/>
          </p:cNvCxnSpPr>
          <p:nvPr/>
        </p:nvCxnSpPr>
        <p:spPr>
          <a:xfrm flipH="1" flipV="1">
            <a:off x="9996806" y="2762825"/>
            <a:ext cx="19050" cy="1689796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202357" y="1193165"/>
            <a:ext cx="15888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lumMod val="75000"/>
                  </a:schemeClr>
                </a:solidFill>
              </a14:hiddenFill>
            </a:ext>
          </a:extLst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261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35FE4-845E-4E73-A8FB-1265522DF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91" y="1887282"/>
            <a:ext cx="6332360" cy="38061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D16D827-50E7-430F-BA13-3DA9719E8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69021"/>
              </p:ext>
            </p:extLst>
          </p:nvPr>
        </p:nvGraphicFramePr>
        <p:xfrm>
          <a:off x="682525" y="1008026"/>
          <a:ext cx="11250950" cy="503506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170278522"/>
                    </a:ext>
                  </a:extLst>
                </a:gridCol>
                <a:gridCol w="1303850">
                  <a:extLst>
                    <a:ext uri="{9D8B030D-6E8A-4147-A177-3AD203B41FA5}">
                      <a16:colId xmlns:a16="http://schemas.microsoft.com/office/drawing/2014/main" val="2342356044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1129557503"/>
                    </a:ext>
                  </a:extLst>
                </a:gridCol>
                <a:gridCol w="1303850">
                  <a:extLst>
                    <a:ext uri="{9D8B030D-6E8A-4147-A177-3AD203B41FA5}">
                      <a16:colId xmlns:a16="http://schemas.microsoft.com/office/drawing/2014/main" val="746856063"/>
                    </a:ext>
                  </a:extLst>
                </a:gridCol>
                <a:gridCol w="1303850">
                  <a:extLst>
                    <a:ext uri="{9D8B030D-6E8A-4147-A177-3AD203B41FA5}">
                      <a16:colId xmlns:a16="http://schemas.microsoft.com/office/drawing/2014/main" val="400404711"/>
                    </a:ext>
                  </a:extLst>
                </a:gridCol>
                <a:gridCol w="1303850">
                  <a:extLst>
                    <a:ext uri="{9D8B030D-6E8A-4147-A177-3AD203B41FA5}">
                      <a16:colId xmlns:a16="http://schemas.microsoft.com/office/drawing/2014/main" val="3425885473"/>
                    </a:ext>
                  </a:extLst>
                </a:gridCol>
                <a:gridCol w="1303850">
                  <a:extLst>
                    <a:ext uri="{9D8B030D-6E8A-4147-A177-3AD203B41FA5}">
                      <a16:colId xmlns:a16="http://schemas.microsoft.com/office/drawing/2014/main" val="1101996481"/>
                    </a:ext>
                  </a:extLst>
                </a:gridCol>
                <a:gridCol w="1303850">
                  <a:extLst>
                    <a:ext uri="{9D8B030D-6E8A-4147-A177-3AD203B41FA5}">
                      <a16:colId xmlns:a16="http://schemas.microsoft.com/office/drawing/2014/main" val="791306387"/>
                    </a:ext>
                  </a:extLst>
                </a:gridCol>
                <a:gridCol w="1303850">
                  <a:extLst>
                    <a:ext uri="{9D8B030D-6E8A-4147-A177-3AD203B41FA5}">
                      <a16:colId xmlns:a16="http://schemas.microsoft.com/office/drawing/2014/main" val="414896005"/>
                    </a:ext>
                  </a:extLst>
                </a:gridCol>
              </a:tblGrid>
              <a:tr h="5530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No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133" marR="108133" marT="54066" marB="54066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 err="1">
                          <a:effectLst/>
                          <a:latin typeface="Cambria" panose="02040503050406030204" pitchFamily="18" charset="0"/>
                        </a:rPr>
                        <a:t>Fakultas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133" marR="108133" marT="54066" marB="54066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Jumlah Dosen </a:t>
                      </a:r>
                    </a:p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Cambria" panose="02040503050406030204" pitchFamily="18" charset="0"/>
                        </a:rPr>
                        <a:t>(NIDN + NIDK)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54066" marB="54066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Guru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Besar</a:t>
                      </a:r>
                      <a:endParaRPr lang="en-ID" sz="1400" b="1" u="none" strike="noStrike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n-ID" sz="1200" b="1" u="none" strike="noStrike" dirty="0">
                          <a:effectLst/>
                          <a:latin typeface="Cambria" panose="02040503050406030204" pitchFamily="18" charset="0"/>
                        </a:rPr>
                        <a:t>(NIDN + NIDK)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133" marR="108133" marT="54066" marB="54066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Lektor</a:t>
                      </a:r>
                      <a:r>
                        <a:rPr lang="en-ID" sz="1400" b="1" u="none" strike="noStrike" dirty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ID" sz="1400" b="1" u="none" strike="noStrike" dirty="0" err="1">
                          <a:effectLst/>
                          <a:latin typeface="Cambria" panose="02040503050406030204" pitchFamily="18" charset="0"/>
                        </a:rPr>
                        <a:t>Kepala</a:t>
                      </a:r>
                      <a:endParaRPr lang="en-ID" sz="1400" b="1" u="none" strike="noStrike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 fontAlgn="ctr"/>
                      <a:r>
                        <a:rPr lang="en-ID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(NIDN + NIDK)</a:t>
                      </a:r>
                      <a:endParaRPr lang="en-ID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133" marR="108133" marT="54066" marB="54066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effectLst/>
                          <a:latin typeface="Cambria" panose="02040503050406030204" pitchFamily="18" charset="0"/>
                        </a:rPr>
                        <a:t>Lektor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133" marR="108133" marT="54066" marB="54066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effectLst/>
                          <a:latin typeface="Cambria" panose="02040503050406030204" pitchFamily="18" charset="0"/>
                        </a:rPr>
                        <a:t>S3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133" marR="108133" marT="54066" marB="54066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effectLst/>
                          <a:latin typeface="Cambria" panose="02040503050406030204" pitchFamily="18" charset="0"/>
                        </a:rPr>
                        <a:t>Studi Lanjut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08133" marR="108133" marT="54066" marB="54066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566360"/>
                  </a:ext>
                </a:extLst>
              </a:tr>
              <a:tr h="407453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effectLst/>
                          <a:latin typeface="Cambria" panose="02040503050406030204" pitchFamily="18" charset="0"/>
                        </a:rPr>
                        <a:t>PPs UNP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 err="1">
                          <a:effectLst/>
                          <a:latin typeface="Cambria" panose="02040503050406030204" pitchFamily="18" charset="0"/>
                        </a:rPr>
                        <a:t>Luar</a:t>
                      </a:r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 UNP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3912678587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FIP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211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78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1704328635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FBS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158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96397414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FMIPA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160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839475178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FIS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133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1566631289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FT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184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73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3288956694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FIK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145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2024003647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FE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106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2259033535"/>
                  </a:ext>
                </a:extLst>
              </a:tr>
              <a:tr h="407453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1600" u="none" strike="noStrike">
                          <a:effectLst/>
                          <a:latin typeface="Cambria" panose="02040503050406030204" pitchFamily="18" charset="0"/>
                        </a:rPr>
                        <a:t>FPP</a:t>
                      </a:r>
                      <a:endParaRPr lang="en-ID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60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u="none" strike="noStrike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en-ID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4162199128"/>
                  </a:ext>
                </a:extLst>
              </a:tr>
              <a:tr h="4074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 2019</a:t>
                      </a:r>
                    </a:p>
                  </a:txBody>
                  <a:tcPr marL="20373" marR="20373" marT="2037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1.157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61</a:t>
                      </a: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278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420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316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>
                          <a:effectLst/>
                          <a:latin typeface="Cambria" panose="02040503050406030204" pitchFamily="18" charset="0"/>
                        </a:rPr>
                        <a:t>76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99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32259065"/>
                  </a:ext>
                </a:extLst>
              </a:tr>
              <a:tr h="4074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</a:p>
                  </a:txBody>
                  <a:tcPr marL="20373" marR="20373" marT="20373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714</a:t>
                      </a: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294</a:t>
                      </a: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364</a:t>
                      </a: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20373" marR="20373" marT="20373" marB="0" anchor="ctr"/>
                </a:tc>
                <a:extLst>
                  <a:ext uri="{0D108BD9-81ED-4DB2-BD59-A6C34878D82A}">
                    <a16:rowId xmlns:a16="http://schemas.microsoft.com/office/drawing/2014/main" val="403850572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D60AC7EA-0725-44F8-A111-EC44325AF862}"/>
              </a:ext>
            </a:extLst>
          </p:cNvPr>
          <p:cNvSpPr txBox="1">
            <a:spLocks/>
          </p:cNvSpPr>
          <p:nvPr/>
        </p:nvSpPr>
        <p:spPr>
          <a:xfrm>
            <a:off x="1286069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KEADAAN DOSEN UNIVERSITAS NEGERI PADANG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1F6B9574-92E9-48E6-B1CC-4BA22A02A7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7" y="0"/>
            <a:ext cx="762003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3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CD7A6B3-3B98-45F2-815D-ED95BF528854}"/>
              </a:ext>
            </a:extLst>
          </p:cNvPr>
          <p:cNvSpPr txBox="1">
            <a:spLocks/>
          </p:cNvSpPr>
          <p:nvPr/>
        </p:nvSpPr>
        <p:spPr>
          <a:xfrm>
            <a:off x="1286069" y="-2286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 w="0">
                  <a:noFill/>
                </a:ln>
                <a:solidFill>
                  <a:schemeClr val="bg1"/>
                </a:solidFill>
                <a:latin typeface="Cambria" panose="02040503050406030204" pitchFamily="18" charset="0"/>
              </a:rPr>
              <a:t>KEADAAN TENDIK UNIVERSITAS NEGERI PADANG 2019</a:t>
            </a:r>
            <a:endParaRPr lang="en-ID" sz="2800" b="1" dirty="0">
              <a:ln w="0">
                <a:noFill/>
              </a:ln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A7512B-E8BA-4363-A107-BA8E633956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55872"/>
              </p:ext>
            </p:extLst>
          </p:nvPr>
        </p:nvGraphicFramePr>
        <p:xfrm>
          <a:off x="780046" y="968374"/>
          <a:ext cx="11021623" cy="5728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980075729"/>
                    </a:ext>
                  </a:extLst>
                </a:gridCol>
                <a:gridCol w="3169921">
                  <a:extLst>
                    <a:ext uri="{9D8B030D-6E8A-4147-A177-3AD203B41FA5}">
                      <a16:colId xmlns:a16="http://schemas.microsoft.com/office/drawing/2014/main" val="1397127824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162322337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297792459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46959524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3641690590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781805293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1468630719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883449032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549276496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1899995687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1290747790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333865803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471641701"/>
                    </a:ext>
                  </a:extLst>
                </a:gridCol>
              </a:tblGrid>
              <a:tr h="1786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>
                          <a:effectLst/>
                          <a:latin typeface="Cambria" panose="02040503050406030204" pitchFamily="18" charset="0"/>
                        </a:rPr>
                        <a:t>No.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Unit Kerja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Jumlah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S2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S1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D2/D3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SLTA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&lt; SLTA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ctr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785505"/>
                  </a:ext>
                </a:extLst>
              </a:tr>
              <a:tr h="178647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PNS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Kontrak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PNS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Kontrak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PNS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Kontrak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PNS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Kontrak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PNS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Kontrak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>
                          <a:effectLst/>
                          <a:latin typeface="Cambria" panose="02040503050406030204" pitchFamily="18" charset="0"/>
                        </a:rPr>
                        <a:t>PNS</a:t>
                      </a:r>
                      <a:endParaRPr lang="en-ID" sz="10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1000" b="1" u="none" strike="noStrike" dirty="0" err="1">
                          <a:effectLst/>
                          <a:latin typeface="Cambria" panose="02040503050406030204" pitchFamily="18" charset="0"/>
                        </a:rPr>
                        <a:t>Kontrak</a:t>
                      </a:r>
                      <a:endParaRPr lang="en-ID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ctr"/>
                </a:tc>
                <a:extLst>
                  <a:ext uri="{0D108BD9-81ED-4DB2-BD59-A6C34878D82A}">
                    <a16:rowId xmlns:a16="http://schemas.microsoft.com/office/drawing/2014/main" val="3359536128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 dirty="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Biro Akademik dan Kemahasiswaan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4239385918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Biro Umum dan Keuangan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601786972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Biro Perencanaan, Administrasi Kerjasama dan Hubungan Masyarakat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3077393845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Matematika dan IPA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1508732940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Teknik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3070877601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Ilmu Keolahragaan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4080881365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Ilmu Pendidikan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2242973661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Bahasa dan Seni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2102034713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Ilmu Sosial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1822646935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Ekonomi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3506232256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Fakultas Pariwisata dan Perhotelan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3468645241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Pascasarjana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2674600004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Lembaga Penelitian dan Pengabdian kepada Masyarakat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730925130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Lembaga Pengembangan, Pembelajaran dan Penjaminan Mutu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136839919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UPT. Perpustakaan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3749710078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UPT. Pengembangan Teknologi Informasi dan Komunikasi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2023908248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17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UPT. Bahasa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3621000871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UPT. Pelayanan dan Bimbingan Konseling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2784176177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UPT. Layanan Internasional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3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2374720654"/>
                  </a:ext>
                </a:extLst>
              </a:tr>
              <a:tr h="357293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000" u="none" strike="noStrike">
                          <a:effectLst/>
                          <a:latin typeface="Cambria" panose="02040503050406030204" pitchFamily="18" charset="0"/>
                        </a:rPr>
                        <a:t>UPT. Pengembangan Karir Dan Kewirausahaan</a:t>
                      </a:r>
                      <a:endParaRPr lang="fi-FI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extLst>
                  <a:ext uri="{0D108BD9-81ED-4DB2-BD59-A6C34878D82A}">
                    <a16:rowId xmlns:a16="http://schemas.microsoft.com/office/drawing/2014/main" val="3244270823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 dirty="0" err="1">
                          <a:effectLst/>
                          <a:latin typeface="Cambria" panose="02040503050406030204" pitchFamily="18" charset="0"/>
                        </a:rPr>
                        <a:t>Jumlah</a:t>
                      </a:r>
                      <a:endParaRPr lang="en-ID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 dirty="0">
                          <a:effectLst/>
                          <a:latin typeface="Cambria" panose="02040503050406030204" pitchFamily="18" charset="0"/>
                        </a:rPr>
                        <a:t>378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336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33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145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 dirty="0">
                          <a:effectLst/>
                          <a:latin typeface="Cambria" panose="02040503050406030204" pitchFamily="18" charset="0"/>
                        </a:rPr>
                        <a:t>176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54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59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139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83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8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800" b="1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extLst>
                  <a:ext uri="{0D108BD9-81ED-4DB2-BD59-A6C34878D82A}">
                    <a16:rowId xmlns:a16="http://schemas.microsoft.com/office/drawing/2014/main" val="3811683453"/>
                  </a:ext>
                </a:extLst>
              </a:tr>
              <a:tr h="178647">
                <a:tc>
                  <a:txBody>
                    <a:bodyPr/>
                    <a:lstStyle/>
                    <a:p>
                      <a:pPr algn="ctr" fontAlgn="t"/>
                      <a:r>
                        <a:rPr lang="en-ID" sz="1000" u="none" strike="noStrike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ID" sz="10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100" b="1" u="none" strike="noStrike"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  <a:endParaRPr lang="en-ID" sz="11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32" marR="8932" marT="893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714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>
                          <a:effectLst/>
                          <a:latin typeface="Cambria" panose="02040503050406030204" pitchFamily="18" charset="0"/>
                        </a:rPr>
                        <a:t>51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>
                          <a:effectLst/>
                          <a:latin typeface="Cambria" panose="02040503050406030204" pitchFamily="18" charset="0"/>
                        </a:rPr>
                        <a:t>321</a:t>
                      </a:r>
                      <a:endParaRPr lang="en-ID" sz="1600" b="1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113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222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600" b="1" u="none" strike="noStrike" dirty="0"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lang="en-ID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112624" marR="112624" marT="56312" marB="56312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793701"/>
                  </a:ext>
                </a:extLst>
              </a:tr>
            </a:tbl>
          </a:graphicData>
        </a:graphic>
      </p:graphicFrame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54C893F0-5D5F-419B-AFD8-4B31A8E9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7" y="0"/>
            <a:ext cx="762003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34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E00347-7AD2-4A49-B0DE-955EF4365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28" y="235776"/>
            <a:ext cx="10515600" cy="7397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</a:rPr>
              <a:t>TATA KELOLA DAN KELEMBAGAAN </a:t>
            </a:r>
            <a:endParaRPr lang="en-ID" sz="32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29E8175-0262-4EF6-875B-1E7CA24BA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805" t="24207" r="36717" b="13488"/>
          <a:stretch/>
        </p:blipFill>
        <p:spPr>
          <a:xfrm>
            <a:off x="10020759" y="4635709"/>
            <a:ext cx="2025356" cy="16184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5DDFA4-3742-4346-BEDA-4FDA72600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418" y="245727"/>
            <a:ext cx="1945546" cy="1459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BF0BA5-F1E3-42F5-953E-7F4AE7A2D6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21" t="8777" r="-1960" b="5384"/>
          <a:stretch/>
        </p:blipFill>
        <p:spPr>
          <a:xfrm>
            <a:off x="10014237" y="3563091"/>
            <a:ext cx="1386249" cy="10606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EEC3DA-705B-449A-8C82-4DAE25974F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051" t="11714" r="4955" b="8525"/>
          <a:stretch/>
        </p:blipFill>
        <p:spPr>
          <a:xfrm>
            <a:off x="8158658" y="3022664"/>
            <a:ext cx="1845855" cy="13304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27CC08-CD8B-4022-AA2C-7A3B09C1220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003" t="21474" r="10662" b="5358"/>
          <a:stretch/>
        </p:blipFill>
        <p:spPr>
          <a:xfrm>
            <a:off x="10010844" y="1328378"/>
            <a:ext cx="1627185" cy="11255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8B9E26-4BCA-40EF-A2A4-4465176012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720"/>
          <a:stretch/>
        </p:blipFill>
        <p:spPr>
          <a:xfrm>
            <a:off x="7831007" y="4360976"/>
            <a:ext cx="2172600" cy="15362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F0E0F8-7BD8-4300-B6DB-BDE643ED77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565" t="9022" b="24407"/>
          <a:stretch/>
        </p:blipFill>
        <p:spPr>
          <a:xfrm>
            <a:off x="10018901" y="2460088"/>
            <a:ext cx="1459435" cy="1096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D6EAC6-46D2-4E6F-AB6F-0E844D8519B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016" t="12182" r="7051" b="15334"/>
          <a:stretch/>
        </p:blipFill>
        <p:spPr>
          <a:xfrm>
            <a:off x="10010015" y="238898"/>
            <a:ext cx="1458868" cy="1072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CDB972-8232-48D1-A771-E74A64DE9B9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336" t="13049" b="19816"/>
          <a:stretch/>
        </p:blipFill>
        <p:spPr>
          <a:xfrm>
            <a:off x="8214131" y="1678021"/>
            <a:ext cx="1780848" cy="1345089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35D01A-2B00-4F57-BC41-86C8348885EC}"/>
              </a:ext>
            </a:extLst>
          </p:cNvPr>
          <p:cNvSpPr txBox="1">
            <a:spLocks/>
          </p:cNvSpPr>
          <p:nvPr/>
        </p:nvSpPr>
        <p:spPr>
          <a:xfrm>
            <a:off x="334433" y="1471232"/>
            <a:ext cx="7359255" cy="4944724"/>
          </a:xfrm>
          <a:prstGeom prst="round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PTN BLU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rapor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Terbaik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1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Pelaksanaan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Program,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Anggaran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2018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Terbaik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2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Pelayanan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Melalui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Internet PTN BLU/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Satker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2019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Peringkat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1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Keterbukaan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Kategori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PTN/PTS Se – Sumatera Barat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Pengelolaa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milik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Negara 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tahun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2017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Nominasi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Kategori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Pengelola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Aset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terbaik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Peringkat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II (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Dua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)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Keterbukaan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Peringkat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Sumbar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2017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Kategori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PTN/S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Badan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Publik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Menuju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Informatif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Implementasi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UU No. 14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Tahun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2018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tentang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Keterbukaan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Informasi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Publik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Sistem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Penjamninan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Mutu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Internal (SPMI)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berpredikat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Rektor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Tokoh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Inpiratif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Bidang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Pendidikan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pada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Bintang 9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Ansor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Award 2019</a:t>
            </a:r>
          </a:p>
          <a:p>
            <a:pPr>
              <a:buFont typeface="Arial" panose="020B0604020202020204" pitchFamily="34" charset="0"/>
              <a:buAutoNum type="arabicPeriod"/>
            </a:pP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Rektor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Tokoh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mbria" panose="02040503050406030204" pitchFamily="18" charset="0"/>
              </a:rPr>
              <a:t>Peduli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Pendidikan Padang TV Award 2019</a:t>
            </a:r>
          </a:p>
        </p:txBody>
      </p:sp>
      <p:pic>
        <p:nvPicPr>
          <p:cNvPr id="16" name="Picture 15">
            <a:hlinkClick r:id="rId12" action="ppaction://hlinksldjump"/>
            <a:extLst>
              <a:ext uri="{FF2B5EF4-FFF2-40B4-BE49-F238E27FC236}">
                <a16:creationId xmlns:a16="http://schemas.microsoft.com/office/drawing/2014/main" id="{E7D77761-543C-4D96-9B85-DF7BF8B7A6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667" y="6095997"/>
            <a:ext cx="762003" cy="7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08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2803</Words>
  <Application>Microsoft Office PowerPoint</Application>
  <PresentationFormat>Widescreen</PresentationFormat>
  <Paragraphs>1372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</vt:lpstr>
      <vt:lpstr>Jonquilles</vt:lpstr>
      <vt:lpstr>Office Theme</vt:lpstr>
      <vt:lpstr>PowerPoint Presentation</vt:lpstr>
      <vt:lpstr>PowerPoint Presentation</vt:lpstr>
      <vt:lpstr>VISI UNP 2015-2019</vt:lpstr>
      <vt:lpstr>MISI UNP 2015-2019</vt:lpstr>
      <vt:lpstr>PowerPoint Presentation</vt:lpstr>
      <vt:lpstr>Kualitas Belmawa: Program Wirausaha Mahasiswa</vt:lpstr>
      <vt:lpstr>PowerPoint Presentation</vt:lpstr>
      <vt:lpstr>PowerPoint Presentation</vt:lpstr>
      <vt:lpstr>TATA KELOLA DAN KELEMBAGAAN </vt:lpstr>
      <vt:lpstr>CAPAIAN PERJANJIAN KINERJA TAHUN 2018 DAN TARGET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Angga-PC</dc:creator>
  <cp:lastModifiedBy>Angga-PC</cp:lastModifiedBy>
  <cp:revision>278</cp:revision>
  <cp:lastPrinted>2019-05-07T02:03:14Z</cp:lastPrinted>
  <dcterms:created xsi:type="dcterms:W3CDTF">2019-05-03T07:48:59Z</dcterms:created>
  <dcterms:modified xsi:type="dcterms:W3CDTF">2019-05-07T12:56:24Z</dcterms:modified>
</cp:coreProperties>
</file>